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3"/>
  </p:notesMasterIdLst>
  <p:sldIdLst>
    <p:sldId id="266" r:id="rId2"/>
    <p:sldId id="301" r:id="rId3"/>
    <p:sldId id="302" r:id="rId4"/>
    <p:sldId id="303" r:id="rId5"/>
    <p:sldId id="304" r:id="rId6"/>
    <p:sldId id="305" r:id="rId7"/>
    <p:sldId id="306" r:id="rId8"/>
    <p:sldId id="308" r:id="rId9"/>
    <p:sldId id="309" r:id="rId10"/>
    <p:sldId id="310" r:id="rId11"/>
    <p:sldId id="311" r:id="rId12"/>
    <p:sldId id="307" r:id="rId13"/>
    <p:sldId id="343" r:id="rId14"/>
    <p:sldId id="312" r:id="rId15"/>
    <p:sldId id="317" r:id="rId16"/>
    <p:sldId id="315" r:id="rId17"/>
    <p:sldId id="316" r:id="rId18"/>
    <p:sldId id="313" r:id="rId19"/>
    <p:sldId id="318" r:id="rId20"/>
    <p:sldId id="322" r:id="rId21"/>
    <p:sldId id="324" r:id="rId22"/>
    <p:sldId id="320" r:id="rId23"/>
    <p:sldId id="319" r:id="rId24"/>
    <p:sldId id="321" r:id="rId25"/>
    <p:sldId id="325" r:id="rId26"/>
    <p:sldId id="333" r:id="rId27"/>
    <p:sldId id="326" r:id="rId28"/>
    <p:sldId id="327" r:id="rId29"/>
    <p:sldId id="328" r:id="rId30"/>
    <p:sldId id="338" r:id="rId31"/>
    <p:sldId id="329" r:id="rId32"/>
    <p:sldId id="342" r:id="rId33"/>
    <p:sldId id="331" r:id="rId34"/>
    <p:sldId id="334" r:id="rId35"/>
    <p:sldId id="330" r:id="rId36"/>
    <p:sldId id="335" r:id="rId37"/>
    <p:sldId id="336" r:id="rId38"/>
    <p:sldId id="337" r:id="rId39"/>
    <p:sldId id="339" r:id="rId40"/>
    <p:sldId id="340" r:id="rId41"/>
    <p:sldId id="341" r:id="rId42"/>
  </p:sldIdLst>
  <p:sldSz cx="9144000" cy="6858000" type="screen4x3"/>
  <p:notesSz cx="6794500" cy="9906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buFont typeface="Arial" panose="020B0604020202020204" pitchFamily="34" charset="0"/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6pPr>
    <a:lvl7pPr marL="27432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7pPr>
    <a:lvl8pPr marL="32004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8pPr>
    <a:lvl9pPr marL="3657600" algn="l" defTabSz="914400" rtl="0" eaLnBrk="1" latinLnBrk="0" hangingPunct="1">
      <a:defRPr sz="1600" kern="1200">
        <a:solidFill>
          <a:schemeClr val="tx1"/>
        </a:solidFill>
        <a:latin typeface="Arial" panose="020B0604020202020204" pitchFamily="34" charset="0"/>
        <a:ea typeface="SimSun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816">
          <p15:clr>
            <a:srgbClr val="A4A3A4"/>
          </p15:clr>
        </p15:guide>
        <p15:guide id="2" orient="horz" pos="166">
          <p15:clr>
            <a:srgbClr val="A4A3A4"/>
          </p15:clr>
        </p15:guide>
        <p15:guide id="3" orient="horz" pos="616">
          <p15:clr>
            <a:srgbClr val="A4A3A4"/>
          </p15:clr>
        </p15:guide>
        <p15:guide id="4" orient="horz" pos="2672">
          <p15:clr>
            <a:srgbClr val="A4A3A4"/>
          </p15:clr>
        </p15:guide>
        <p15:guide id="5" orient="horz" pos="1164">
          <p15:clr>
            <a:srgbClr val="A4A3A4"/>
          </p15:clr>
        </p15:guide>
        <p15:guide id="6" pos="5551">
          <p15:clr>
            <a:srgbClr val="A4A3A4"/>
          </p15:clr>
        </p15:guide>
        <p15:guide id="7" pos="1551">
          <p15:clr>
            <a:srgbClr val="A4A3A4"/>
          </p15:clr>
        </p15:guide>
        <p15:guide id="8" pos="4178">
          <p15:clr>
            <a:srgbClr val="A4A3A4"/>
          </p15:clr>
        </p15:guide>
        <p15:guide id="9" pos="2927">
          <p15:clr>
            <a:srgbClr val="A4A3A4"/>
          </p15:clr>
        </p15:guide>
        <p15:guide id="10" pos="2809">
          <p15:clr>
            <a:srgbClr val="A4A3A4"/>
          </p15:clr>
        </p15:guide>
        <p15:guide id="11" pos="178">
          <p15:clr>
            <a:srgbClr val="A4A3A4"/>
          </p15:clr>
        </p15:guide>
        <p15:guide id="12" pos="4299">
          <p15:clr>
            <a:srgbClr val="A4A3A4"/>
          </p15:clr>
        </p15:guide>
        <p15:guide id="13" pos="143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D3BD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88193" autoAdjust="0"/>
  </p:normalViewPr>
  <p:slideViewPr>
    <p:cSldViewPr snapToGrid="0">
      <p:cViewPr varScale="1">
        <p:scale>
          <a:sx n="127" d="100"/>
          <a:sy n="127" d="100"/>
        </p:scale>
        <p:origin x="834" y="120"/>
      </p:cViewPr>
      <p:guideLst>
        <p:guide orient="horz" pos="3816"/>
        <p:guide orient="horz" pos="166"/>
        <p:guide orient="horz" pos="616"/>
        <p:guide orient="horz" pos="2672"/>
        <p:guide orient="horz" pos="1164"/>
        <p:guide pos="5551"/>
        <p:guide pos="1551"/>
        <p:guide pos="4178"/>
        <p:guide pos="2927"/>
        <p:guide pos="2809"/>
        <p:guide pos="178"/>
        <p:guide pos="4299"/>
        <p:guide pos="1435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F478C8A6-0BAF-4BEF-8C3A-9E2DA3282ABA}"/>
              </a:ext>
            </a:extLst>
          </p:cNvPr>
          <p:cNvSpPr>
            <a:spLocks noGrp="1" noChangeArrowheads="1"/>
          </p:cNvSpPr>
          <p:nvPr>
            <p:ph type="hdr" sz="quarter" idx="4294967295"/>
          </p:nvPr>
        </p:nvSpPr>
        <p:spPr bwMode="auto">
          <a:xfrm>
            <a:off x="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D6FD0591-3865-4874-998F-4B49FE2B437A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48100" y="0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2C3C6B2B-BDAD-4AC7-AFBF-827D257926E5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20750" y="742950"/>
            <a:ext cx="4953000" cy="3714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</p:sp>
      <p:sp>
        <p:nvSpPr>
          <p:cNvPr id="2053" name="Rectangle 5">
            <a:extLst>
              <a:ext uri="{FF2B5EF4-FFF2-40B4-BE49-F238E27FC236}">
                <a16:creationId xmlns:a16="http://schemas.microsoft.com/office/drawing/2014/main" id="{22A7C2AF-3DA7-41D8-A266-DB6EF46AD2A5}"/>
              </a:ext>
            </a:extLst>
          </p:cNvPr>
          <p:cNvSpPr>
            <a:spLocks noGrp="1" noRot="1" noChangeArrowheads="1" noTextEdit="1"/>
          </p:cNvSpPr>
          <p:nvPr/>
        </p:nvSpPr>
        <p:spPr bwMode="auto">
          <a:xfrm>
            <a:off x="679450" y="4705350"/>
            <a:ext cx="5435600" cy="445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/>
          <a:lstStyle>
            <a:lvl1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defTabSz="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4572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9144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13716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1828800" defTabSz="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None/>
            </a:pPr>
            <a:r>
              <a:rPr lang="en-US" altLang="zh-CN"/>
              <a:t>Textmasterformate durch Klicken bearbeiten</a:t>
            </a:r>
          </a:p>
          <a:p>
            <a:pPr>
              <a:buFontTx/>
              <a:buNone/>
            </a:pPr>
            <a:r>
              <a:rPr lang="en-US" altLang="zh-CN"/>
              <a:t>Zweite Ebene</a:t>
            </a:r>
          </a:p>
          <a:p>
            <a:pPr>
              <a:buFontTx/>
              <a:buNone/>
            </a:pPr>
            <a:r>
              <a:rPr lang="en-US" altLang="zh-CN"/>
              <a:t>Dritte Ebene</a:t>
            </a:r>
          </a:p>
          <a:p>
            <a:pPr>
              <a:buFontTx/>
              <a:buNone/>
            </a:pPr>
            <a:r>
              <a:rPr lang="en-US" altLang="zh-CN"/>
              <a:t>Vierte Ebene</a:t>
            </a:r>
          </a:p>
          <a:p>
            <a:pPr>
              <a:buFontTx/>
              <a:buNone/>
            </a:pPr>
            <a:r>
              <a:rPr lang="en-US" altLang="zh-CN"/>
              <a:t>Fünfte Ebene</a:t>
            </a:r>
          </a:p>
        </p:txBody>
      </p:sp>
      <p:sp>
        <p:nvSpPr>
          <p:cNvPr id="2054" name="Rectangle 6">
            <a:extLst>
              <a:ext uri="{FF2B5EF4-FFF2-40B4-BE49-F238E27FC236}">
                <a16:creationId xmlns:a16="http://schemas.microsoft.com/office/drawing/2014/main" id="{C437B0B7-5A4B-4822-B171-3912ADD313B8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091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/>
            </a:lvl1pPr>
          </a:lstStyle>
          <a:p>
            <a:endParaRPr lang="en-US" altLang="en-US"/>
          </a:p>
        </p:txBody>
      </p:sp>
      <p:sp>
        <p:nvSpPr>
          <p:cNvPr id="2055" name="Rectangle 7">
            <a:extLst>
              <a:ext uri="{FF2B5EF4-FFF2-40B4-BE49-F238E27FC236}">
                <a16:creationId xmlns:a16="http://schemas.microsoft.com/office/drawing/2014/main" id="{1CB665DA-B316-48F2-9722-61CAB75237B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48100" y="9409113"/>
            <a:ext cx="294481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/>
            </a:lvl1pPr>
          </a:lstStyle>
          <a:p>
            <a:fld id="{C47BAF36-8322-4F41-8D83-C3AA2CB885B6}" type="slidenum">
              <a:rPr lang="en-US" altLang="zh-CN"/>
              <a:pPr/>
              <a:t>‹#›</a:t>
            </a:fld>
            <a:endParaRPr lang="en-US" altLang="zh-CN" sz="1200"/>
          </a:p>
        </p:txBody>
      </p:sp>
    </p:spTree>
    <p:extLst>
      <p:ext uri="{BB962C8B-B14F-4D97-AF65-F5344CB8AC3E}">
        <p14:creationId xmlns:p14="http://schemas.microsoft.com/office/powerpoint/2010/main" val="68758511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algn="l" defTabSz="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F60414-699A-4143-9836-8D1A90AF93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883B3B8-AE1F-4C44-B810-0EA8268B18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24577608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5D7FCA-6E04-4C1C-B1A2-115938082A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2100" y="103188"/>
            <a:ext cx="8520113" cy="54451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F3C6E43-1E5A-412B-BE1F-0609B9E59427}"/>
              </a:ext>
            </a:extLst>
          </p:cNvPr>
          <p:cNvSpPr/>
          <p:nvPr userDrawn="1"/>
        </p:nvSpPr>
        <p:spPr bwMode="auto">
          <a:xfrm>
            <a:off x="0" y="804672"/>
            <a:ext cx="9143999" cy="51425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298562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2E882504-332B-4D72-9F12-ADEAEEB45D7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-1"/>
            <a:ext cx="9144000" cy="2531059"/>
          </a:xfrm>
          <a:prstGeom prst="rect">
            <a:avLst/>
          </a:prstGeom>
          <a:solidFill>
            <a:srgbClr val="00A6EB"/>
          </a:solidFill>
          <a:ln>
            <a:noFill/>
          </a:ln>
          <a:extLs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en-US" altLang="en-US" sz="1800">
              <a:solidFill>
                <a:srgbClr val="000000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1AC1802-869F-4D8F-B920-058B8EF9AB7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282575" y="2706624"/>
            <a:ext cx="8520113" cy="30639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>
                <a:sym typeface="Arial" panose="020B0604020202020204" pitchFamily="34" charset="0"/>
              </a:rPr>
              <a:t>Textmasterformate durch Klicken bearbeiten</a:t>
            </a:r>
          </a:p>
          <a:p>
            <a:pPr lvl="1"/>
            <a:r>
              <a:rPr lang="en-US" altLang="zh-CN">
                <a:sym typeface="Arial" panose="020B0604020202020204" pitchFamily="34" charset="0"/>
              </a:rPr>
              <a:t>Zweite Ebene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D5F316EA-DD42-4D02-883F-70198EEF9D44}"/>
              </a:ext>
            </a:extLst>
          </p:cNvPr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292100" y="849339"/>
            <a:ext cx="8520113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err="1">
                <a:sym typeface="Arial" panose="020B0604020202020204" pitchFamily="34" charset="0"/>
              </a:rPr>
              <a:t>Titelmasterformat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durch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Klicken</a:t>
            </a:r>
            <a:r>
              <a:rPr lang="en-US" altLang="zh-CN" dirty="0">
                <a:sym typeface="Arial" panose="020B0604020202020204" pitchFamily="34" charset="0"/>
              </a:rPr>
              <a:t> </a:t>
            </a:r>
            <a:r>
              <a:rPr lang="en-US" altLang="zh-CN" dirty="0" err="1">
                <a:sym typeface="Arial" panose="020B0604020202020204" pitchFamily="34" charset="0"/>
              </a:rPr>
              <a:t>bearbeiten</a:t>
            </a:r>
            <a:endParaRPr lang="en-US" altLang="zh-CN" dirty="0">
              <a:sym typeface="Arial" panose="020B0604020202020204" pitchFamily="34" charset="0"/>
            </a:endParaRP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8304DA6C-4F78-49E8-9AB9-605163CE537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82575" y="6280150"/>
            <a:ext cx="7593013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rIns="0" anchor="ctr"/>
          <a:lstStyle/>
          <a:p>
            <a:pPr algn="r" eaLnBrk="1" hangingPunct="1"/>
            <a:r>
              <a:rPr lang="en-US" altLang="zh-CN" sz="900" b="1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K. Glazyrin </a:t>
            </a:r>
            <a:r>
              <a:rPr lang="en-US" altLang="zh-CN" sz="900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|  00  |  Date  |  </a:t>
            </a:r>
            <a:r>
              <a:rPr lang="en-US" altLang="zh-CN" sz="900" b="1" dirty="0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t>Page </a:t>
            </a:r>
            <a:fld id="{C4640E1C-B08F-4B9E-B02F-F20C533F34EC}" type="slidenum">
              <a:rPr lang="en-US" altLang="zh-CN" sz="900" b="1">
                <a:solidFill>
                  <a:schemeClr val="bg2"/>
                </a:solidFill>
                <a:cs typeface="Arial" panose="020B0604020202020204" pitchFamily="34" charset="0"/>
                <a:sym typeface="Arial" panose="020B0604020202020204" pitchFamily="34" charset="0"/>
              </a:rPr>
              <a:pPr algn="r" eaLnBrk="1" hangingPunct="1"/>
              <a:t>‹#›</a:t>
            </a:fld>
            <a:endParaRPr lang="en-US" altLang="zh-CN" sz="900" b="1" dirty="0">
              <a:solidFill>
                <a:schemeClr val="bg2"/>
              </a:solidFill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pic>
        <p:nvPicPr>
          <p:cNvPr id="1030" name="Picture 10" descr="DESY-Logo-cyan-RGB_ger">
            <a:extLst>
              <a:ext uri="{FF2B5EF4-FFF2-40B4-BE49-F238E27FC236}">
                <a16:creationId xmlns:a16="http://schemas.microsoft.com/office/drawing/2014/main" id="{AE61BB9B-3330-418F-95B5-8619F3420A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24" t="-7854" r="-18587" b="-12566"/>
          <a:stretch>
            <a:fillRect/>
          </a:stretch>
        </p:blipFill>
        <p:spPr bwMode="auto">
          <a:xfrm>
            <a:off x="8035925" y="6099175"/>
            <a:ext cx="776288" cy="73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72" r:id="rId2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 kern="1200">
          <a:solidFill>
            <a:schemeClr val="bg1"/>
          </a:solidFill>
          <a:latin typeface="+mj-lt"/>
          <a:ea typeface="+mj-ea"/>
          <a:cs typeface="+mj-cs"/>
          <a:sym typeface="Arial" panose="020B0604020202020204" pitchFamily="34" charset="0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bg1"/>
          </a:solidFill>
          <a:latin typeface="Arial" panose="020B0604020202020204" pitchFamily="34" charset="0"/>
          <a:cs typeface="Arial" panose="020B0604020202020204" pitchFamily="34" charset="0"/>
          <a:sym typeface="Arial" panose="020B0604020202020204" pitchFamily="34" charset="0"/>
        </a:defRPr>
      </a:lvl9pPr>
    </p:titleStyle>
    <p:bodyStyle>
      <a:lvl1pPr marL="265113" indent="-265113" algn="l" defTabSz="0" rtl="0" fontAlgn="base">
        <a:spcBef>
          <a:spcPct val="0"/>
        </a:spcBef>
        <a:spcAft>
          <a:spcPct val="50000"/>
        </a:spcAft>
        <a:buClr>
          <a:srgbClr val="F28E00"/>
        </a:buClr>
        <a:buFont typeface="Arial Black" panose="020B0A04020102020204" pitchFamily="34" charset="0"/>
        <a:buChar char="&gt;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1pPr>
      <a:lvl2pPr marL="628650" indent="-184150" algn="l" defTabSz="0" rtl="0" fontAlgn="base">
        <a:spcBef>
          <a:spcPct val="0"/>
        </a:spcBef>
        <a:spcAft>
          <a:spcPct val="50000"/>
        </a:spcAft>
        <a:buClr>
          <a:schemeClr val="bg2"/>
        </a:buClr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2pPr>
      <a:lvl3pPr marL="1236663" indent="-227013" algn="l" defTabSz="0" rtl="0" fontAlgn="base">
        <a:spcBef>
          <a:spcPct val="0"/>
        </a:spcBef>
        <a:spcAft>
          <a:spcPct val="0"/>
        </a:spcAft>
        <a:buClr>
          <a:srgbClr val="FF9900"/>
        </a:buClr>
        <a:buFont typeface="Arial Black" panose="020B0A04020102020204" pitchFamily="34" charset="0"/>
        <a:buChar char="§"/>
        <a:defRPr sz="12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3pPr>
      <a:lvl4pPr marL="1644650" indent="-228600" algn="l" defTabSz="0" rtl="0" fontAlgn="base">
        <a:spcBef>
          <a:spcPct val="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14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4pPr>
      <a:lvl5pPr marL="2057400" indent="-228600" algn="l" defTabSz="0" rtl="0" fontAlgn="base">
        <a:spcBef>
          <a:spcPct val="20000"/>
        </a:spcBef>
        <a:spcAft>
          <a:spcPct val="0"/>
        </a:spcAft>
        <a:buClr>
          <a:srgbClr val="FF9900"/>
        </a:buClr>
        <a:buFont typeface="Wingdings" panose="05000000000000000000" pitchFamily="2" charset="2"/>
        <a:buChar char="§"/>
        <a:defRPr sz="2000" kern="1200">
          <a:solidFill>
            <a:schemeClr val="tx1"/>
          </a:solidFill>
          <a:latin typeface="+mn-lt"/>
          <a:ea typeface="+mn-ea"/>
          <a:cs typeface="+mn-cs"/>
          <a:sym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>
            <a:extLst>
              <a:ext uri="{FF2B5EF4-FFF2-40B4-BE49-F238E27FC236}">
                <a16:creationId xmlns:a16="http://schemas.microsoft.com/office/drawing/2014/main" id="{2E90A222-3410-4B7B-99CF-564C83FB3572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499821" y="998377"/>
            <a:ext cx="6858000" cy="853671"/>
          </a:xfrm>
          <a:ln/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l"/>
            <a:r>
              <a:rPr lang="en-US" sz="3600" dirty="0"/>
              <a:t>X-ray diffraction at extreme conditions: tools and practice</a:t>
            </a:r>
            <a:endParaRPr lang="en-US" altLang="en-US" sz="3600" dirty="0"/>
          </a:p>
        </p:txBody>
      </p:sp>
      <p:sp>
        <p:nvSpPr>
          <p:cNvPr id="4099" name="Rectangle 4">
            <a:extLst>
              <a:ext uri="{FF2B5EF4-FFF2-40B4-BE49-F238E27FC236}">
                <a16:creationId xmlns:a16="http://schemas.microsoft.com/office/drawing/2014/main" id="{9F6869A5-C669-447A-98BC-B86C00F9FB8B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 bwMode="auto">
          <a:xfrm>
            <a:off x="0" y="2530097"/>
            <a:ext cx="8842159" cy="538568"/>
          </a:xfrm>
          <a:prstGeom prst="rect">
            <a:avLst/>
          </a:prstGeom>
          <a:solidFill>
            <a:schemeClr val="accent1"/>
          </a:solidFill>
          <a:ln/>
          <a:extLst/>
        </p:spPr>
        <p:txBody>
          <a:bodyPr/>
          <a:lstStyle/>
          <a:p>
            <a:pPr marL="914400" algn="l"/>
            <a:r>
              <a:rPr lang="en-US" altLang="en-US" b="1" dirty="0">
                <a:solidFill>
                  <a:schemeClr val="tx2"/>
                </a:solidFill>
                <a:latin typeface="+mj-lt"/>
                <a:ea typeface="Adobe Gothic Std B" panose="020B0800000000000000" pitchFamily="34" charset="-128"/>
                <a:cs typeface="Tahoma" panose="020B0604030504040204" pitchFamily="34" charset="0"/>
              </a:rPr>
              <a:t>Signal from high pressure environment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in scale: crystal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" y="995083"/>
            <a:ext cx="3975100" cy="53444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10181" y="870293"/>
            <a:ext cx="3828916" cy="3585165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85281" y="1037301"/>
                <a:ext cx="5058719" cy="47915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Crystal structure factor: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20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𝐹</m:t>
                          </m:r>
                        </m:e>
                        <m:sup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𝑐𝑟𝑦𝑠𝑡𝑎𝑙</m:t>
                          </m:r>
                        </m:sup>
                      </m:sSup>
                      <m:d>
                        <m:d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𝑸</m:t>
                          </m:r>
                        </m:e>
                      </m:d>
                      <m:r>
                        <a:rPr lang="en-US" sz="1200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𝑗</m:t>
                          </m:r>
                        </m:sub>
                        <m:sup/>
                        <m:e>
                          <m:sSub>
                            <m:sSubPr>
                              <m:ctrlPr>
                                <a:rPr lang="en-US" sz="1200" b="0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𝑓</m:t>
                              </m:r>
                            </m:e>
                            <m:sub>
                              <m:r>
                                <a:rPr lang="en-US" sz="1200" b="0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𝑗</m:t>
                              </m:r>
                            </m:sub>
                          </m:sSub>
                        </m:e>
                      </m:nary>
                      <m:sSup>
                        <m:sSupPr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r>
                            <a:rPr lang="en-US" sz="12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𝑒</m:t>
                          </m:r>
                        </m:e>
                        <m:sup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𝒊𝑸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12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𝒓</m:t>
                          </m:r>
                        </m:sup>
                      </m:sSup>
                      <m:nary>
                        <m:naryPr>
                          <m:chr m:val="∑"/>
                          <m:supHide m:val="on"/>
                          <m:ctrlPr>
                            <a:rPr lang="en-US" sz="12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sz="12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𝑛</m:t>
                          </m:r>
                        </m:sub>
                        <m:sup/>
                        <m:e>
                          <m:sSup>
                            <m:sSupPr>
                              <m:ctrlPr>
                                <a:rPr lang="en-US" sz="1200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sz="1200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𝒊</m:t>
                              </m:r>
                              <m:r>
                                <a:rPr lang="en-US" sz="1200" b="1" i="1" smtClean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𝑸</m:t>
                              </m:r>
                              <m:r>
                                <a:rPr lang="en-US" sz="1200" b="1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b>
                                <m:sSubPr>
                                  <m:ctrlPr>
                                    <a:rPr lang="en-US" sz="12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𝑹</m:t>
                                  </m:r>
                                </m:e>
                                <m:sub>
                                  <m:r>
                                    <a:rPr lang="en-US" sz="1200" b="1" i="1" smtClean="0">
                                      <a:solidFill>
                                        <a:srgbClr val="00B050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𝒏</m:t>
                                  </m:r>
                                </m:sub>
                              </m:sSub>
                            </m:sup>
                          </m:sSup>
                        </m:e>
                      </m:nary>
                    </m:oMath>
                  </m:oMathPara>
                </a14:m>
                <a:endPara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	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𝑸</m:t>
                    </m:r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sSub>
                      <m:sSubPr>
                        <m:ctrlPr>
                          <a:rPr lang="en-US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𝑹</m:t>
                        </m:r>
                      </m:e>
                      <m:sub>
                        <m:r>
                          <a:rPr lang="en-US" sz="1800" b="1" i="1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𝒏</m:t>
                        </m:r>
                      </m:sub>
                    </m:sSub>
                    <m:r>
                      <a:rPr lang="en-US" sz="18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𝑖𝑛𝑡𝑒𝑔𝑒𝑟</m:t>
                    </m:r>
                  </m:oMath>
                </a14:m>
                <a:endPara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endPara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sz="1800" dirty="0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Reciprocal space </a:t>
                </a:r>
                <a:r>
                  <a:rPr lang="en-US" sz="18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and </a:t>
                </a:r>
                <a:r>
                  <a:rPr lang="en-US" sz="1800" dirty="0">
                    <a:solidFill>
                      <a:srgbClr val="00B05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Direct space</a:t>
                </a:r>
                <a:r>
                  <a:rPr lang="en-US" sz="18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:</a:t>
                </a:r>
              </a:p>
              <a:p>
                <a:endPara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𝑹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𝒏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𝑛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𝒂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𝟏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𝑛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𝒂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𝟐</m:t>
                          </m:r>
                        </m:sub>
                      </m:sSub>
                      <m:r>
                        <a:rPr lang="en-US" sz="1800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+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𝑛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3</m:t>
                          </m:r>
                        </m:sub>
                      </m:sSub>
                      <m:sSub>
                        <m:sSub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𝒂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𝟑</m:t>
                          </m:r>
                        </m:sub>
                      </m:sSub>
                    </m:oMath>
                  </m:oMathPara>
                </a14:m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sz="18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	         </a:t>
                </a:r>
                <a14:m>
                  <m:oMath xmlns:m="http://schemas.openxmlformats.org/officeDocument/2006/math">
                    <m:r>
                      <a:rPr lang="en-US" sz="1800" b="1" i="1" smtClean="0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𝑸</m:t>
                    </m:r>
                    <m:r>
                      <a:rPr lang="en-US" sz="1800" i="1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=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h</m:t>
                    </m:r>
                    <m:sSubSup>
                      <m:sSubSupPr>
                        <m:ctrlPr>
                          <a:rPr lang="en-US" sz="18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SupPr>
                      <m:e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𝒂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𝟏</m:t>
                        </m:r>
                      </m:sub>
                      <m:sup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∗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𝑘</m:t>
                    </m:r>
                    <m:sSubSup>
                      <m:sSubSupPr>
                        <m:ctrlPr>
                          <a:rPr lang="en-US" sz="18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𝒂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𝟐</m:t>
                        </m:r>
                      </m:sub>
                      <m:sup>
                        <m:r>
                          <a:rPr lang="en-US" sz="18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∗</m:t>
                        </m:r>
                      </m:sup>
                    </m:sSubSup>
                    <m:r>
                      <a:rPr lang="en-US" sz="1800" i="1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+</m:t>
                    </m:r>
                    <m:r>
                      <a:rPr lang="en-US" sz="1800" b="0" i="1" smtClean="0">
                        <a:latin typeface="Cambria Math" panose="02040503050406030204" pitchFamily="18" charset="0"/>
                        <a:ea typeface="Adobe Gothic Std B" panose="020B0800000000000000" pitchFamily="34" charset="-128"/>
                      </a:rPr>
                      <m:t>𝑙</m:t>
                    </m:r>
                    <m:sSubSup>
                      <m:sSubSupPr>
                        <m:ctrlPr>
                          <a:rPr lang="en-US" sz="18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bSup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𝒂</m:t>
                        </m:r>
                      </m:e>
                      <m:sub>
                        <m:r>
                          <a:rPr lang="en-US" sz="1800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𝟑</m:t>
                        </m:r>
                      </m:sub>
                      <m:sup>
                        <m:r>
                          <a:rPr lang="en-US" sz="18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∗</m:t>
                        </m:r>
                      </m:sup>
                    </m:sSubSup>
                  </m:oMath>
                </a14:m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𝒂</m:t>
                          </m:r>
                        </m:e>
                        <m:sub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𝟏</m:t>
                          </m:r>
                        </m:sub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∗</m:t>
                          </m:r>
                        </m:sup>
                      </m:sSubSup>
                      <m:r>
                        <a:rPr lang="en-US" sz="1800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𝟐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f>
                        <m:f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𝒂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𝟐</m:t>
                          </m:r>
                        </m:sub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∗</m:t>
                          </m:r>
                        </m:sup>
                      </m:sSubSup>
                      <m:r>
                        <a:rPr lang="en-US" sz="1800" b="1" i="1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𝟐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𝟑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Sup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𝒂</m:t>
                          </m:r>
                        </m:e>
                        <m:sub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𝟑</m:t>
                          </m:r>
                        </m:sub>
                        <m:sup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∗</m:t>
                          </m:r>
                        </m:sup>
                      </m:sSubSup>
                      <m:r>
                        <a:rPr lang="en-US" sz="1800" b="1" i="1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𝟐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𝝅</m:t>
                      </m:r>
                      <m:f>
                        <m:fPr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𝟐</m:t>
                              </m:r>
                            </m:sub>
                          </m:sSub>
                        </m:num>
                        <m:den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𝟏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∙(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𝟐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bPr>
                            <m:e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𝒂</m:t>
                              </m:r>
                            </m:e>
                            <m:sub>
                              <m:r>
                                <a:rPr lang="en-US" sz="1800" b="1" i="1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𝟑</m:t>
                              </m:r>
                            </m:sub>
                          </m:sSub>
                          <m:r>
                            <a:rPr lang="en-US" sz="1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85281" y="1037301"/>
                <a:ext cx="5058719" cy="4791505"/>
              </a:xfrm>
              <a:prstGeom prst="rect">
                <a:avLst/>
              </a:prstGeom>
              <a:blipFill rotWithShape="0">
                <a:blip r:embed="rId3"/>
                <a:stretch>
                  <a:fillRect l="-9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3"/>
          <p:cNvSpPr/>
          <p:nvPr/>
        </p:nvSpPr>
        <p:spPr bwMode="auto">
          <a:xfrm>
            <a:off x="1954306" y="2356192"/>
            <a:ext cx="6149788" cy="2321859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40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Scattering from a crystal is therefore confined to distinct points in reciprocal space</a:t>
            </a:r>
            <a:endParaRPr kumimoji="0" lang="en-US" sz="24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1801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in scale: crystal – monochromatic X-ray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" y="995083"/>
            <a:ext cx="3975100" cy="53444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10181" y="870293"/>
            <a:ext cx="3828916" cy="3585165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7540" y="1511113"/>
            <a:ext cx="4817418" cy="3291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4620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in scale: crystal – polychromatic X-ray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3218" y="771244"/>
            <a:ext cx="5857875" cy="547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9628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Magnetic interactions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118673" y="1156447"/>
            <a:ext cx="7693540" cy="40811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 X-ray photon can interact with electron.</a:t>
            </a:r>
          </a:p>
          <a:p>
            <a:pPr>
              <a:lnSpc>
                <a:spcPct val="120000"/>
              </a:lnSpc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Can this photon interact with its spin and orbital moment?</a:t>
            </a:r>
          </a:p>
          <a:p>
            <a:pPr>
              <a:lnSpc>
                <a:spcPct val="120000"/>
              </a:lnSpc>
            </a:pPr>
            <a:endParaRPr lang="en-US" sz="1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lnSpc>
                <a:spcPct val="120000"/>
              </a:lnSpc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Short answer: </a:t>
            </a:r>
            <a:r>
              <a:rPr lang="en-US" sz="18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yes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</a:t>
            </a:r>
            <a:r>
              <a:rPr lang="en-US" sz="18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but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.</a:t>
            </a:r>
          </a:p>
          <a:p>
            <a:pPr>
              <a:lnSpc>
                <a:spcPct val="120000"/>
              </a:lnSpc>
            </a:pPr>
            <a:endParaRPr lang="en-US" sz="1800" dirty="0">
              <a:solidFill>
                <a:srgbClr val="C0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800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Interactions with spin-orbit degrees of freedom are much weaker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800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Only small fraction of electrons have order in spin/orbital moments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800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Contribution to the intensity is 10</a:t>
            </a:r>
            <a:r>
              <a:rPr lang="en-US" sz="1800" baseline="30000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-6</a:t>
            </a:r>
            <a:r>
              <a:rPr lang="en-US" sz="1800" baseline="-25000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</a:t>
            </a:r>
            <a:r>
              <a:rPr lang="en-US" sz="1800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smaller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endParaRPr lang="en-US" sz="1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Challenging, but can be done for </a:t>
            </a:r>
            <a:r>
              <a:rPr lang="en-US" sz="1800" dirty="0">
                <a:solidFill>
                  <a:srgbClr val="C0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antiferromagnetic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structures, at resonant energies (!!! – low energies)</a:t>
            </a:r>
          </a:p>
          <a:p>
            <a:pPr marL="285750" indent="-285750">
              <a:lnSpc>
                <a:spcPct val="120000"/>
              </a:lnSpc>
              <a:buFontTx/>
              <a:buChar char="-"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Challenging, but can be done at high pressures (</a:t>
            </a:r>
            <a:r>
              <a:rPr lang="en-US" sz="18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Ir</a:t>
            </a: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large Z)</a:t>
            </a:r>
          </a:p>
        </p:txBody>
      </p:sp>
    </p:spTree>
    <p:extLst>
      <p:ext uri="{BB962C8B-B14F-4D97-AF65-F5344CB8AC3E}">
        <p14:creationId xmlns:p14="http://schemas.microsoft.com/office/powerpoint/2010/main" val="3021526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signal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27" y="903194"/>
            <a:ext cx="4076700" cy="5105400"/>
          </a:xfrm>
          <a:prstGeom prst="rect">
            <a:avLst/>
          </a:prstGeom>
        </p:spPr>
      </p:pic>
      <p:cxnSp>
        <p:nvCxnSpPr>
          <p:cNvPr id="6" name="Straight Connector 5"/>
          <p:cNvCxnSpPr/>
          <p:nvPr/>
        </p:nvCxnSpPr>
        <p:spPr bwMode="auto">
          <a:xfrm>
            <a:off x="3197039" y="6131859"/>
            <a:ext cx="899832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2215139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 bwMode="auto">
          <a:xfrm>
            <a:off x="1" y="806825"/>
            <a:ext cx="5127811" cy="605117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signal: Compton scattering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681" y="1116105"/>
            <a:ext cx="5030896" cy="443198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5261399" y="1116105"/>
                <a:ext cx="3433482" cy="45603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Compton scattering induces variation of X-ray photon energy:</a:t>
                </a:r>
              </a:p>
              <a:p>
                <a:pPr>
                  <a:lnSpc>
                    <a:spcPct val="120000"/>
                  </a:lnSpc>
                </a:pPr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=1+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𝑘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1−</m:t>
                          </m:r>
                          <m:func>
                            <m:func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fName>
                            <m:e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ψ</m:t>
                              </m:r>
                            </m:e>
                          </m:func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𝜀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′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l-GR" b="0" i="1" smtClean="0">
                              <a:latin typeface="Cambria Math" panose="02040503050406030204" pitchFamily="18" charset="0"/>
                            </a:rPr>
                            <m:t>λ</m:t>
                          </m:r>
                        </m:den>
                      </m:f>
                    </m:oMath>
                  </m:oMathPara>
                </a14:m>
                <a:endParaRPr lang="en-US" b="0" dirty="0"/>
              </a:p>
              <a:p>
                <a:pPr>
                  <a:lnSpc>
                    <a:spcPct val="120000"/>
                  </a:lnSpc>
                </a:pPr>
                <a:endParaRPr lang="en-US" dirty="0"/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Compton scattering produces smooth  background for any material:</a:t>
                </a:r>
              </a:p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Gas</a:t>
                </a:r>
              </a:p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Liquid</a:t>
                </a:r>
              </a:p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Solid</a:t>
                </a:r>
              </a:p>
              <a:p>
                <a:pPr marL="285750" indent="-285750">
                  <a:lnSpc>
                    <a:spcPct val="120000"/>
                  </a:lnSpc>
                  <a:buFontTx/>
                  <a:buChar char="-"/>
                </a:pPr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Compton scattering length: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i="1">
                              <a:latin typeface="Cambria Math" panose="02040503050406030204" pitchFamily="18" charset="0"/>
                            </a:rPr>
                            <m:t>λ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type m:val="skw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ℏ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𝑚𝑐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=3.86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61399" y="1116105"/>
                <a:ext cx="3433482" cy="4560351"/>
              </a:xfrm>
              <a:prstGeom prst="rect">
                <a:avLst/>
              </a:prstGeom>
              <a:blipFill rotWithShape="0">
                <a:blip r:embed="rId3"/>
                <a:stretch>
                  <a:fillRect l="-1066" b="-1457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712258" y="2811317"/>
                <a:ext cx="458972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12258" y="2811317"/>
                <a:ext cx="458972" cy="52322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455458" y="1711434"/>
                <a:ext cx="540533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𝜀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′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5458" y="1711434"/>
                <a:ext cx="540533" cy="52322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662008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 bwMode="auto">
          <a:xfrm>
            <a:off x="2" y="806825"/>
            <a:ext cx="3209364" cy="605117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65" y="1277469"/>
            <a:ext cx="5815753" cy="473719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signal: Compton scattering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151" y="1277471"/>
            <a:ext cx="2752649" cy="24249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36494" y="4742329"/>
            <a:ext cx="22322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For XRD – background signal</a:t>
            </a:r>
          </a:p>
        </p:txBody>
      </p:sp>
    </p:spTree>
    <p:extLst>
      <p:ext uri="{BB962C8B-B14F-4D97-AF65-F5344CB8AC3E}">
        <p14:creationId xmlns:p14="http://schemas.microsoft.com/office/powerpoint/2010/main" val="16516367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signal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4027" y="903194"/>
            <a:ext cx="4076700" cy="5105400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2533651" y="3666565"/>
            <a:ext cx="3727076" cy="26893"/>
            <a:chOff x="2533651" y="3666565"/>
            <a:chExt cx="3727076" cy="26893"/>
          </a:xfrm>
        </p:grpSpPr>
        <p:cxnSp>
          <p:nvCxnSpPr>
            <p:cNvPr id="6" name="Straight Connector 5"/>
            <p:cNvCxnSpPr/>
            <p:nvPr/>
          </p:nvCxnSpPr>
          <p:spPr bwMode="auto">
            <a:xfrm>
              <a:off x="2533651" y="3666565"/>
              <a:ext cx="899832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5" name="Straight Connector 4"/>
            <p:cNvCxnSpPr/>
            <p:nvPr/>
          </p:nvCxnSpPr>
          <p:spPr bwMode="auto">
            <a:xfrm>
              <a:off x="5360895" y="3693458"/>
              <a:ext cx="899832" cy="0"/>
            </a:xfrm>
            <a:prstGeom prst="line">
              <a:avLst/>
            </a:prstGeom>
            <a:solidFill>
              <a:schemeClr val="accent1"/>
            </a:solidFill>
            <a:ln w="635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7" name="Straight Connector 6"/>
          <p:cNvCxnSpPr/>
          <p:nvPr/>
        </p:nvCxnSpPr>
        <p:spPr bwMode="auto">
          <a:xfrm>
            <a:off x="2184027" y="2814919"/>
            <a:ext cx="899832" cy="0"/>
          </a:xfrm>
          <a:prstGeom prst="line">
            <a:avLst/>
          </a:prstGeom>
          <a:solidFill>
            <a:schemeClr val="accent1"/>
          </a:solidFill>
          <a:ln w="635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044664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 bwMode="auto">
          <a:xfrm>
            <a:off x="1" y="1488141"/>
            <a:ext cx="9144000" cy="199016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5" name="Rectangle 4"/>
          <p:cNvSpPr/>
          <p:nvPr/>
        </p:nvSpPr>
        <p:spPr bwMode="auto">
          <a:xfrm>
            <a:off x="1" y="3478306"/>
            <a:ext cx="9144000" cy="217842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signal: photo electrons &amp; fluorescence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451" y="1075765"/>
            <a:ext cx="5265081" cy="43747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97224" y="2144669"/>
            <a:ext cx="1927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XRD?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fine.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97224" y="4143996"/>
            <a:ext cx="192741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XRD?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Produces background</a:t>
            </a:r>
          </a:p>
        </p:txBody>
      </p:sp>
    </p:spTree>
    <p:extLst>
      <p:ext uri="{BB962C8B-B14F-4D97-AF65-F5344CB8AC3E}">
        <p14:creationId xmlns:p14="http://schemas.microsoft.com/office/powerpoint/2010/main" val="95978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Absorption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317" y="1308847"/>
            <a:ext cx="4403839" cy="410583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751293" y="1075764"/>
                <a:ext cx="3711388" cy="245875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Change of incoming X-ray intensity with thickness: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000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𝐼</m:t>
                      </m:r>
                      <m:d>
                        <m:d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𝑧</m:t>
                          </m:r>
                        </m:e>
                      </m:d>
                      <m:r>
                        <a:rPr lang="en-US" sz="2000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sSub>
                        <m:sSub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𝐼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0</m:t>
                          </m:r>
                        </m:sub>
                      </m:sSub>
                      <m:r>
                        <a:rPr lang="en-US" sz="2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sSup>
                        <m:sSupPr>
                          <m:ctrlP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𝜇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sz="2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sup>
                      </m:sSup>
                    </m:oMath>
                  </m:oMathPara>
                </a14:m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Single element material: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𝜇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𝑎𝑡</m:t>
                          </m:r>
                        </m:sub>
                      </m:sSub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𝑚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𝐴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𝑀</m:t>
                              </m:r>
                            </m:den>
                          </m:f>
                        </m:e>
                      </m:d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sub>
                      </m:sSub>
                    </m:oMath>
                  </m:oMathPara>
                </a14:m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Multi element material:</a:t>
                </a:r>
              </a:p>
              <a:p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	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nary>
                      <m:naryPr>
                        <m:chr m:val="∑"/>
                        <m:supHide m:val="on"/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  <m:sup/>
                      <m:e>
                        <m:sSub>
                          <m:sSubPr>
                            <m:ctrlP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𝜌</m:t>
                            </m:r>
                          </m:e>
                          <m:sub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𝑎𝑡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,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𝑗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𝑎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, 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endParaRPr lang="en-US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293" y="1075764"/>
                <a:ext cx="3711388" cy="2458750"/>
              </a:xfrm>
              <a:prstGeom prst="rect">
                <a:avLst/>
              </a:prstGeom>
              <a:blipFill rotWithShape="0">
                <a:blip r:embed="rId3"/>
                <a:stretch>
                  <a:fillRect l="-821" t="-743" b="-2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400548"/>
                  </p:ext>
                </p:extLst>
              </p:nvPr>
            </p:nvGraphicFramePr>
            <p:xfrm>
              <a:off x="4722158" y="3792070"/>
              <a:ext cx="376965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74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223221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Absorption</a:t>
                          </a:r>
                          <a:r>
                            <a:rPr lang="en-US" sz="12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coefficient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Atomic number density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Absorption </a:t>
                          </a:r>
                          <a:r>
                            <a:rPr lang="en-US" sz="1200" dirty="0" err="1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crossection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𝜌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𝑚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Mass</a:t>
                          </a:r>
                          <a:r>
                            <a:rPr lang="en-US" sz="12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density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𝑁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𝐴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Avogadro number</a:t>
                          </a:r>
                          <a:r>
                            <a:rPr lang="en-US" sz="12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𝑀</m:t>
                                </m:r>
                              </m:oMath>
                            </m:oMathPara>
                          </a14:m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Mass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le 4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13400548"/>
                  </p:ext>
                </p:extLst>
              </p:nvPr>
            </p:nvGraphicFramePr>
            <p:xfrm>
              <a:off x="4722158" y="3792070"/>
              <a:ext cx="3769659" cy="222504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537447"/>
                    <a:gridCol w="2232212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5" t="-1639" r="-146640" b="-5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Absorption</a:t>
                          </a:r>
                          <a:r>
                            <a:rPr lang="en-US" sz="1200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coefficient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5" t="-101639" r="-146640" b="-4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Atomic number density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5" t="-201639" r="-146640" b="-3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Absorption </a:t>
                          </a:r>
                          <a:r>
                            <a:rPr lang="en-US" sz="1200" dirty="0" err="1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crossection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5" t="-301639" r="-146640" b="-2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Mass</a:t>
                          </a:r>
                          <a:r>
                            <a:rPr lang="en-US" sz="1200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density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5" t="-401639" r="-146640" b="-10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Avogadro number</a:t>
                          </a:r>
                          <a:r>
                            <a:rPr lang="en-US" sz="1200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395" t="-501639" r="-146640" b="-327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Mass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2707342" y="2554940"/>
                <a:ext cx="1075765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1" i="1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𝑰</m:t>
                      </m:r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𝒛</m:t>
                          </m:r>
                        </m:e>
                      </m:d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07342" y="2554940"/>
                <a:ext cx="1075765" cy="338554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292100" y="3854823"/>
                <a:ext cx="699247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𝑰</m:t>
                          </m:r>
                        </m:e>
                        <m:sub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𝟎</m:t>
                          </m:r>
                        </m:sub>
                      </m:sSub>
                    </m:oMath>
                  </m:oMathPara>
                </a14:m>
                <a:endParaRPr lang="en-US" b="1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2100" y="3854823"/>
                <a:ext cx="699247" cy="338554"/>
              </a:xfrm>
              <a:prstGeom prst="rect">
                <a:avLst/>
              </a:prstGeom>
              <a:blipFill rotWithShape="0"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234817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of compression experiments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67406F-4935-412F-82B4-95699940A860}"/>
              </a:ext>
            </a:extLst>
          </p:cNvPr>
          <p:cNvSpPr/>
          <p:nvPr/>
        </p:nvSpPr>
        <p:spPr bwMode="auto">
          <a:xfrm>
            <a:off x="843378" y="1477273"/>
            <a:ext cx="3250758" cy="459591"/>
          </a:xfrm>
          <a:prstGeom prst="rect">
            <a:avLst/>
          </a:prstGeom>
          <a:solidFill>
            <a:schemeClr val="accent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By volume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AB0B95F-60F7-4644-8FF3-B0AB7B951351}"/>
              </a:ext>
            </a:extLst>
          </p:cNvPr>
          <p:cNvSpPr/>
          <p:nvPr/>
        </p:nvSpPr>
        <p:spPr bwMode="auto">
          <a:xfrm>
            <a:off x="843378" y="2058163"/>
            <a:ext cx="3250758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Small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volume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5BA2FB7-2618-4117-9B65-D19466FF0DF2}"/>
              </a:ext>
            </a:extLst>
          </p:cNvPr>
          <p:cNvSpPr/>
          <p:nvPr/>
        </p:nvSpPr>
        <p:spPr bwMode="auto">
          <a:xfrm>
            <a:off x="4690758" y="2074990"/>
            <a:ext cx="3577703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Static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compression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101E60B-C879-4AFB-B7FB-1C41AFB6EA3F}"/>
              </a:ext>
            </a:extLst>
          </p:cNvPr>
          <p:cNvSpPr/>
          <p:nvPr/>
        </p:nvSpPr>
        <p:spPr bwMode="auto">
          <a:xfrm>
            <a:off x="4690759" y="1477272"/>
            <a:ext cx="3577702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By compression rate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4690758" y="2616288"/>
            <a:ext cx="3577703" cy="1575841"/>
            <a:chOff x="4690758" y="2616288"/>
            <a:chExt cx="3577703" cy="1575841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90AE4F9-69AA-4337-B8A0-1D3A79CA3B7D}"/>
                </a:ext>
              </a:extLst>
            </p:cNvPr>
            <p:cNvSpPr/>
            <p:nvPr/>
          </p:nvSpPr>
          <p:spPr bwMode="auto">
            <a:xfrm>
              <a:off x="4690758" y="2616288"/>
              <a:ext cx="3577703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Dynamic compression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090AE4F9-69AA-4337-B8A0-1D3A79CA3B7D}"/>
                </a:ext>
              </a:extLst>
            </p:cNvPr>
            <p:cNvSpPr/>
            <p:nvPr/>
          </p:nvSpPr>
          <p:spPr bwMode="auto">
            <a:xfrm>
              <a:off x="5017703" y="3174413"/>
              <a:ext cx="3250758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Based on static compression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090AE4F9-69AA-4337-B8A0-1D3A79CA3B7D}"/>
                </a:ext>
              </a:extLst>
            </p:cNvPr>
            <p:cNvSpPr/>
            <p:nvPr/>
          </p:nvSpPr>
          <p:spPr bwMode="auto">
            <a:xfrm>
              <a:off x="5017703" y="3732538"/>
              <a:ext cx="3250758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Based on shock compression</a:t>
              </a:r>
            </a:p>
          </p:txBody>
        </p:sp>
      </p:grpSp>
      <p:sp>
        <p:nvSpPr>
          <p:cNvPr id="21" name="Rectangle 20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1130060" y="2611118"/>
            <a:ext cx="2964076" cy="45959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DAC – dia. anvil cell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843378" y="3164072"/>
            <a:ext cx="3250758" cy="2118455"/>
            <a:chOff x="843378" y="3164072"/>
            <a:chExt cx="3250758" cy="2118455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31BE5974-8477-471B-80E5-86F9A6C62503}"/>
                </a:ext>
              </a:extLst>
            </p:cNvPr>
            <p:cNvSpPr/>
            <p:nvPr/>
          </p:nvSpPr>
          <p:spPr bwMode="auto">
            <a:xfrm>
              <a:off x="843378" y="3164072"/>
              <a:ext cx="3250758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Large volume</a:t>
              </a: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31BE5974-8477-471B-80E5-86F9A6C62503}"/>
                </a:ext>
              </a:extLst>
            </p:cNvPr>
            <p:cNvSpPr/>
            <p:nvPr/>
          </p:nvSpPr>
          <p:spPr bwMode="auto">
            <a:xfrm>
              <a:off x="1130060" y="4269981"/>
              <a:ext cx="2964076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Paris</a:t>
              </a:r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-Edinburgh press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1BE5974-8477-471B-80E5-86F9A6C62503}"/>
                </a:ext>
              </a:extLst>
            </p:cNvPr>
            <p:cNvSpPr/>
            <p:nvPr/>
          </p:nvSpPr>
          <p:spPr bwMode="auto">
            <a:xfrm>
              <a:off x="1130060" y="3717026"/>
              <a:ext cx="2964076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 err="1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Drickhamer</a:t>
              </a:r>
              <a:r>
                <a:rPr kumimoji="0" lang="en-US" sz="1800" b="0" i="0" u="none" strike="noStrike" cap="none" normalizeH="0" baseline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press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31BE5974-8477-471B-80E5-86F9A6C62503}"/>
                </a:ext>
              </a:extLst>
            </p:cNvPr>
            <p:cNvSpPr/>
            <p:nvPr/>
          </p:nvSpPr>
          <p:spPr bwMode="auto">
            <a:xfrm>
              <a:off x="1130060" y="4822936"/>
              <a:ext cx="2964076" cy="459591"/>
            </a:xfrm>
            <a:prstGeom prst="rect">
              <a:avLst/>
            </a:prstGeom>
            <a:solidFill>
              <a:schemeClr val="accent3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Multi-anvil press</a:t>
              </a:r>
            </a:p>
          </p:txBody>
        </p:sp>
      </p:grpSp>
      <p:pic>
        <p:nvPicPr>
          <p:cNvPr id="25" name="Picture 24">
            <a:extLst>
              <a:ext uri="{FF2B5EF4-FFF2-40B4-BE49-F238E27FC236}">
                <a16:creationId xmlns:a16="http://schemas.microsoft.com/office/drawing/2014/main" id="{03590769-709E-4D01-A3C1-6BF3A2C1C2D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373" y="4333050"/>
            <a:ext cx="2200725" cy="1898954"/>
          </a:xfrm>
          <a:prstGeom prst="rect">
            <a:avLst/>
          </a:prstGeom>
        </p:spPr>
      </p:pic>
      <p:grpSp>
        <p:nvGrpSpPr>
          <p:cNvPr id="28" name="Group 27"/>
          <p:cNvGrpSpPr/>
          <p:nvPr/>
        </p:nvGrpSpPr>
        <p:grpSpPr>
          <a:xfrm>
            <a:off x="843378" y="2058162"/>
            <a:ext cx="3250758" cy="1012546"/>
            <a:chOff x="843378" y="2058162"/>
            <a:chExt cx="3250758" cy="1012546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1AB0B95F-60F7-4644-8FF3-B0AB7B951351}"/>
                </a:ext>
              </a:extLst>
            </p:cNvPr>
            <p:cNvSpPr/>
            <p:nvPr/>
          </p:nvSpPr>
          <p:spPr bwMode="auto">
            <a:xfrm>
              <a:off x="843378" y="2058162"/>
              <a:ext cx="3250758" cy="4595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1800" b="0" i="0" u="none" strike="noStrike" cap="none" normalizeH="0" baseline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Small</a:t>
              </a:r>
              <a:r>
                <a:rPr kumimoji="0" lang="en-US" sz="1800" b="0" i="0" u="none" strike="noStrike" cap="none" normalizeH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volume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90AE4F9-69AA-4337-B8A0-1D3A79CA3B7D}"/>
                </a:ext>
              </a:extLst>
            </p:cNvPr>
            <p:cNvSpPr/>
            <p:nvPr/>
          </p:nvSpPr>
          <p:spPr bwMode="auto">
            <a:xfrm>
              <a:off x="1130060" y="2611117"/>
              <a:ext cx="2964076" cy="459591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DAC – dia. anvil cell</a:t>
              </a:r>
              <a:endPara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604365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diffraction and HP environments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90977" y="990694"/>
            <a:ext cx="8520113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FontTx/>
            </a:pPr>
            <a:r>
              <a:rPr lang="en-US" dirty="0">
                <a:solidFill>
                  <a:schemeClr val="tx1"/>
                </a:solidFill>
              </a:rPr>
              <a:t>Environment affects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5BA2FB7-2618-4117-9B65-D19466FF0DF2}"/>
              </a:ext>
            </a:extLst>
          </p:cNvPr>
          <p:cNvSpPr/>
          <p:nvPr/>
        </p:nvSpPr>
        <p:spPr bwMode="auto">
          <a:xfrm>
            <a:off x="801599" y="4173336"/>
            <a:ext cx="6908048" cy="7397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Absorption (lowers amount of X-rays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on your sample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)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01E60B-C879-4AFB-B7FB-1C41AFB6EA3F}"/>
              </a:ext>
            </a:extLst>
          </p:cNvPr>
          <p:cNvSpPr/>
          <p:nvPr/>
        </p:nvSpPr>
        <p:spPr bwMode="auto">
          <a:xfrm>
            <a:off x="801599" y="1616721"/>
            <a:ext cx="6908048" cy="7397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Scattering (adds to incoherent; background Compton)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801599" y="3321131"/>
            <a:ext cx="6908048" cy="7397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Fluorescence yield (background; lower signal/noise)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101E60B-C879-4AFB-B7FB-1C41AFB6EA3F}"/>
              </a:ext>
            </a:extLst>
          </p:cNvPr>
          <p:cNvSpPr/>
          <p:nvPr/>
        </p:nvSpPr>
        <p:spPr bwMode="auto">
          <a:xfrm>
            <a:off x="801599" y="2468926"/>
            <a:ext cx="6908048" cy="7397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Scattering (adds to coherent; additional peaks)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5BA2FB7-2618-4117-9B65-D19466FF0DF2}"/>
              </a:ext>
            </a:extLst>
          </p:cNvPr>
          <p:cNvSpPr/>
          <p:nvPr/>
        </p:nvSpPr>
        <p:spPr bwMode="auto">
          <a:xfrm>
            <a:off x="801598" y="5025543"/>
            <a:ext cx="6908048" cy="739780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Absorption (absorbs signal from the sample; lower signal/noise)</a:t>
            </a:r>
          </a:p>
        </p:txBody>
      </p:sp>
    </p:spTree>
    <p:extLst>
      <p:ext uri="{BB962C8B-B14F-4D97-AF65-F5344CB8AC3E}">
        <p14:creationId xmlns:p14="http://schemas.microsoft.com/office/powerpoint/2010/main" val="3719802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diffraction and HP environments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90977" y="990694"/>
            <a:ext cx="8520113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FontTx/>
            </a:pPr>
            <a:r>
              <a:rPr lang="en-US" dirty="0">
                <a:solidFill>
                  <a:schemeClr val="tx1"/>
                </a:solidFill>
              </a:rPr>
              <a:t>Environment is a complication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401671" y="1599945"/>
            <a:ext cx="4231936" cy="4231936"/>
            <a:chOff x="4622912" y="1734415"/>
            <a:chExt cx="4231936" cy="4231936"/>
          </a:xfrm>
        </p:grpSpPr>
        <p:pic>
          <p:nvPicPr>
            <p:cNvPr id="9" name="Picture 8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912" y="1734415"/>
              <a:ext cx="4231936" cy="4231936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 bwMode="auto">
            <a:xfrm flipV="1">
              <a:off x="6724599" y="1977228"/>
              <a:ext cx="1179395" cy="1449249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6433781" y="1734415"/>
              <a:ext cx="394448" cy="298102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16" name="Picture 15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977" y="1599945"/>
            <a:ext cx="4231936" cy="4231936"/>
          </a:xfrm>
          <a:prstGeom prst="rect">
            <a:avLst/>
          </a:prstGeom>
        </p:spPr>
      </p:pic>
      <p:cxnSp>
        <p:nvCxnSpPr>
          <p:cNvPr id="17" name="Straight Arrow Connector 16"/>
          <p:cNvCxnSpPr/>
          <p:nvPr/>
        </p:nvCxnSpPr>
        <p:spPr bwMode="auto">
          <a:xfrm flipH="1">
            <a:off x="390977" y="3650596"/>
            <a:ext cx="2615549" cy="795898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H="1" flipV="1">
            <a:off x="681318" y="3090455"/>
            <a:ext cx="1330126" cy="560141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grpSp>
        <p:nvGrpSpPr>
          <p:cNvPr id="21" name="Group 20"/>
          <p:cNvGrpSpPr/>
          <p:nvPr/>
        </p:nvGrpSpPr>
        <p:grpSpPr>
          <a:xfrm>
            <a:off x="4428565" y="1599945"/>
            <a:ext cx="4231936" cy="4231936"/>
            <a:chOff x="4622912" y="1734415"/>
            <a:chExt cx="4231936" cy="4231936"/>
          </a:xfrm>
        </p:grpSpPr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912" y="1734415"/>
              <a:ext cx="4231936" cy="4231936"/>
            </a:xfrm>
            <a:prstGeom prst="rect">
              <a:avLst/>
            </a:prstGeom>
          </p:spPr>
        </p:pic>
        <p:cxnSp>
          <p:nvCxnSpPr>
            <p:cNvPr id="23" name="Straight Arrow Connector 22"/>
            <p:cNvCxnSpPr/>
            <p:nvPr/>
          </p:nvCxnSpPr>
          <p:spPr bwMode="auto">
            <a:xfrm flipV="1">
              <a:off x="6724599" y="1977228"/>
              <a:ext cx="1179395" cy="1449249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24" name="Straight Arrow Connector 23"/>
            <p:cNvCxnSpPr/>
            <p:nvPr/>
          </p:nvCxnSpPr>
          <p:spPr bwMode="auto">
            <a:xfrm flipH="1" flipV="1">
              <a:off x="6433781" y="1734415"/>
              <a:ext cx="394448" cy="2981020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cxnSp>
        <p:nvCxnSpPr>
          <p:cNvPr id="25" name="Straight Arrow Connector 24"/>
          <p:cNvCxnSpPr/>
          <p:nvPr/>
        </p:nvCxnSpPr>
        <p:spPr bwMode="auto">
          <a:xfrm flipH="1" flipV="1">
            <a:off x="5606292" y="2106706"/>
            <a:ext cx="803472" cy="158675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38782804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diffraction and HP environments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390977" y="990694"/>
            <a:ext cx="8520113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FontTx/>
            </a:pPr>
            <a:r>
              <a:rPr lang="en-US" dirty="0">
                <a:solidFill>
                  <a:schemeClr val="tx1"/>
                </a:solidFill>
              </a:rPr>
              <a:t>Environment is a complication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5812" y="1372388"/>
            <a:ext cx="7178899" cy="4343535"/>
          </a:xfrm>
          <a:prstGeom prst="rect">
            <a:avLst/>
          </a:prstGeom>
        </p:spPr>
      </p:pic>
      <p:cxnSp>
        <p:nvCxnSpPr>
          <p:cNvPr id="13" name="Straight Arrow Connector 12"/>
          <p:cNvCxnSpPr/>
          <p:nvPr/>
        </p:nvCxnSpPr>
        <p:spPr bwMode="auto">
          <a:xfrm flipH="1" flipV="1">
            <a:off x="1918447" y="4621348"/>
            <a:ext cx="564777" cy="829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4" name="Straight Arrow Connector 13"/>
          <p:cNvCxnSpPr/>
          <p:nvPr/>
        </p:nvCxnSpPr>
        <p:spPr bwMode="auto">
          <a:xfrm flipH="1" flipV="1">
            <a:off x="762000" y="2935983"/>
            <a:ext cx="564777" cy="829193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5" name="TextBox 14"/>
          <p:cNvSpPr txBox="1"/>
          <p:nvPr/>
        </p:nvSpPr>
        <p:spPr>
          <a:xfrm>
            <a:off x="2483224" y="5377369"/>
            <a:ext cx="67518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X-ray</a:t>
            </a:r>
          </a:p>
        </p:txBody>
      </p:sp>
    </p:spTree>
    <p:extLst>
      <p:ext uri="{BB962C8B-B14F-4D97-AF65-F5344CB8AC3E}">
        <p14:creationId xmlns:p14="http://schemas.microsoft.com/office/powerpoint/2010/main" val="41605807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 diffraction and HP environments</a:t>
            </a:r>
          </a:p>
        </p:txBody>
      </p:sp>
      <p:sp>
        <p:nvSpPr>
          <p:cNvPr id="5" name="Title 1"/>
          <p:cNvSpPr txBox="1">
            <a:spLocks/>
          </p:cNvSpPr>
          <p:nvPr/>
        </p:nvSpPr>
        <p:spPr bwMode="auto">
          <a:xfrm>
            <a:off x="420891" y="986636"/>
            <a:ext cx="436031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FontTx/>
            </a:pP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Absorption by environment</a:t>
            </a:r>
          </a:p>
        </p:txBody>
      </p:sp>
      <p:grpSp>
        <p:nvGrpSpPr>
          <p:cNvPr id="23" name="Group 22"/>
          <p:cNvGrpSpPr/>
          <p:nvPr/>
        </p:nvGrpSpPr>
        <p:grpSpPr>
          <a:xfrm>
            <a:off x="0" y="1689592"/>
            <a:ext cx="4231936" cy="4231936"/>
            <a:chOff x="4622912" y="1734415"/>
            <a:chExt cx="4231936" cy="4231936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22912" y="1734415"/>
              <a:ext cx="4231936" cy="4231936"/>
            </a:xfrm>
            <a:prstGeom prst="rect">
              <a:avLst/>
            </a:prstGeom>
          </p:spPr>
        </p:pic>
        <p:cxnSp>
          <p:nvCxnSpPr>
            <p:cNvPr id="10" name="Straight Arrow Connector 9"/>
            <p:cNvCxnSpPr/>
            <p:nvPr/>
          </p:nvCxnSpPr>
          <p:spPr bwMode="auto">
            <a:xfrm flipH="1" flipV="1">
              <a:off x="6624919" y="2106706"/>
              <a:ext cx="87068" cy="1692062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1" name="Straight Arrow Connector 10"/>
            <p:cNvCxnSpPr/>
            <p:nvPr/>
          </p:nvCxnSpPr>
          <p:spPr bwMode="auto">
            <a:xfrm flipH="1" flipV="1">
              <a:off x="5647766" y="2008094"/>
              <a:ext cx="1064221" cy="1790674"/>
            </a:xfrm>
            <a:prstGeom prst="straightConnector1">
              <a:avLst/>
            </a:prstGeom>
            <a:solidFill>
              <a:schemeClr val="accent1"/>
            </a:solidFill>
            <a:ln w="5080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1208" y="1870084"/>
            <a:ext cx="3690440" cy="3870951"/>
          </a:xfrm>
          <a:prstGeom prst="rect">
            <a:avLst/>
          </a:prstGeom>
        </p:spPr>
      </p:pic>
      <p:sp>
        <p:nvSpPr>
          <p:cNvPr id="25" name="Title 1"/>
          <p:cNvSpPr txBox="1">
            <a:spLocks/>
          </p:cNvSpPr>
          <p:nvPr/>
        </p:nvSpPr>
        <p:spPr bwMode="auto">
          <a:xfrm>
            <a:off x="5256901" y="986636"/>
            <a:ext cx="4360317" cy="544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eaLnBrk="1" hangingPunct="1">
              <a:buFontTx/>
            </a:pPr>
            <a:r>
              <a:rPr lang="en-US" sz="2000" dirty="0">
                <a:solidFill>
                  <a:schemeClr val="tx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Absorption by sample</a:t>
            </a:r>
          </a:p>
        </p:txBody>
      </p:sp>
    </p:spTree>
    <p:extLst>
      <p:ext uri="{BB962C8B-B14F-4D97-AF65-F5344CB8AC3E}">
        <p14:creationId xmlns:p14="http://schemas.microsoft.com/office/powerpoint/2010/main" val="354748823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DAC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2" y="992841"/>
            <a:ext cx="3323104" cy="333268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0075" y="1090612"/>
            <a:ext cx="4001621" cy="33993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112" y="4325521"/>
            <a:ext cx="1868299" cy="1868299"/>
          </a:xfrm>
          <a:prstGeom prst="rect">
            <a:avLst/>
          </a:prstGeom>
        </p:spPr>
      </p:pic>
      <p:cxnSp>
        <p:nvCxnSpPr>
          <p:cNvPr id="15" name="Straight Arrow Connector 14"/>
          <p:cNvCxnSpPr/>
          <p:nvPr/>
        </p:nvCxnSpPr>
        <p:spPr bwMode="auto">
          <a:xfrm>
            <a:off x="3952875" y="3890683"/>
            <a:ext cx="914400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6" name="TextBox 15"/>
          <p:cNvSpPr txBox="1"/>
          <p:nvPr/>
        </p:nvSpPr>
        <p:spPr>
          <a:xfrm>
            <a:off x="2728911" y="4720270"/>
            <a:ext cx="591306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Thick diamond reflects considerable amount of intensity.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This intensity can become a source for secondary diffraction (gasket). Bad for powder and amorphous material data.</a:t>
            </a:r>
          </a:p>
        </p:txBody>
      </p:sp>
      <p:cxnSp>
        <p:nvCxnSpPr>
          <p:cNvPr id="17" name="Straight Arrow Connector 16"/>
          <p:cNvCxnSpPr/>
          <p:nvPr/>
        </p:nvCxnSpPr>
        <p:spPr bwMode="auto">
          <a:xfrm flipV="1">
            <a:off x="1775011" y="5208494"/>
            <a:ext cx="98613" cy="637157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9" name="Straight Arrow Connector 18"/>
          <p:cNvCxnSpPr/>
          <p:nvPr/>
        </p:nvCxnSpPr>
        <p:spPr bwMode="auto">
          <a:xfrm flipV="1">
            <a:off x="1861436" y="4670662"/>
            <a:ext cx="283652" cy="589009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21" name="Straight Arrow Connector 20"/>
          <p:cNvCxnSpPr/>
          <p:nvPr/>
        </p:nvCxnSpPr>
        <p:spPr bwMode="auto">
          <a:xfrm flipH="1" flipV="1">
            <a:off x="1676398" y="4670662"/>
            <a:ext cx="197226" cy="537833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Box 22"/>
          <p:cNvSpPr txBox="1"/>
          <p:nvPr/>
        </p:nvSpPr>
        <p:spPr>
          <a:xfrm>
            <a:off x="2032918" y="3746128"/>
            <a:ext cx="119135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still image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3142404" y="3260915"/>
            <a:ext cx="1001812" cy="970426"/>
            <a:chOff x="3142404" y="3260915"/>
            <a:chExt cx="1001812" cy="970426"/>
          </a:xfrm>
        </p:grpSpPr>
        <p:sp>
          <p:nvSpPr>
            <p:cNvPr id="24" name="Oval 23"/>
            <p:cNvSpPr/>
            <p:nvPr/>
          </p:nvSpPr>
          <p:spPr bwMode="auto">
            <a:xfrm>
              <a:off x="3142404" y="3260915"/>
              <a:ext cx="1001812" cy="970426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sp>
          <p:nvSpPr>
            <p:cNvPr id="25" name="Oval 24"/>
            <p:cNvSpPr/>
            <p:nvPr/>
          </p:nvSpPr>
          <p:spPr bwMode="auto">
            <a:xfrm>
              <a:off x="3354009" y="3452293"/>
              <a:ext cx="606677" cy="587670"/>
            </a:xfrm>
            <a:prstGeom prst="ellips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27622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Examples: Multianvil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781"/>
          <a:stretch/>
        </p:blipFill>
        <p:spPr>
          <a:xfrm>
            <a:off x="484096" y="2201229"/>
            <a:ext cx="2642304" cy="294860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6756" y="851647"/>
            <a:ext cx="3978398" cy="5647765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 bwMode="auto">
          <a:xfrm flipH="1">
            <a:off x="6544235" y="1039906"/>
            <a:ext cx="744071" cy="0"/>
          </a:xfrm>
          <a:prstGeom prst="straightConnector1">
            <a:avLst/>
          </a:prstGeom>
          <a:solidFill>
            <a:schemeClr val="accent1"/>
          </a:solidFill>
          <a:ln w="508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" name="TextBox 9"/>
          <p:cNvSpPr txBox="1"/>
          <p:nvPr/>
        </p:nvSpPr>
        <p:spPr>
          <a:xfrm>
            <a:off x="7418018" y="851647"/>
            <a:ext cx="132119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Signal from </a:t>
            </a: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 sample</a:t>
            </a:r>
          </a:p>
        </p:txBody>
      </p:sp>
    </p:spTree>
    <p:extLst>
      <p:ext uri="{BB962C8B-B14F-4D97-AF65-F5344CB8AC3E}">
        <p14:creationId xmlns:p14="http://schemas.microsoft.com/office/powerpoint/2010/main" val="36042546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fight undesirable signal?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1E60B-C879-4AFB-B7FB-1C41AFB6EA3F}"/>
              </a:ext>
            </a:extLst>
          </p:cNvPr>
          <p:cNvSpPr/>
          <p:nvPr/>
        </p:nvSpPr>
        <p:spPr bwMode="auto">
          <a:xfrm>
            <a:off x="0" y="797859"/>
            <a:ext cx="9144000" cy="2221841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</a:t>
            </a:r>
            <a:r>
              <a:rPr lang="en-US" sz="24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Soller</a:t>
            </a:r>
            <a:r>
              <a:rPr lang="en-US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slits: sacrifice signal,</a:t>
            </a:r>
          </a:p>
          <a:p>
            <a:r>
              <a:rPr kumimoji="0" lang="en-US" sz="24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improve signal/noise ratio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90AE4F9-69AA-4337-B8A0-1D3A79CA3B7D}"/>
              </a:ext>
            </a:extLst>
          </p:cNvPr>
          <p:cNvSpPr/>
          <p:nvPr/>
        </p:nvSpPr>
        <p:spPr bwMode="auto">
          <a:xfrm>
            <a:off x="0" y="4186518"/>
            <a:ext cx="9144000" cy="1914622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        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24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        Gaussian form of the beam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24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                                         reduce</a:t>
            </a:r>
            <a:r>
              <a:rPr kumimoji="0" lang="en-US" sz="24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tails</a:t>
            </a:r>
            <a:endParaRPr kumimoji="0" lang="en-US" sz="24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467" y="907949"/>
            <a:ext cx="3735746" cy="2022101"/>
          </a:xfrm>
          <a:prstGeom prst="rect">
            <a:avLst/>
          </a:prstGeom>
        </p:spPr>
      </p:pic>
      <p:grpSp>
        <p:nvGrpSpPr>
          <p:cNvPr id="11" name="Group 10"/>
          <p:cNvGrpSpPr/>
          <p:nvPr/>
        </p:nvGrpSpPr>
        <p:grpSpPr>
          <a:xfrm>
            <a:off x="0" y="3019700"/>
            <a:ext cx="9144000" cy="1166818"/>
            <a:chOff x="0" y="3019700"/>
            <a:chExt cx="9144000" cy="1166818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E5BA2FB7-2618-4117-9B65-D19466FF0DF2}"/>
                </a:ext>
              </a:extLst>
            </p:cNvPr>
            <p:cNvSpPr/>
            <p:nvPr/>
          </p:nvSpPr>
          <p:spPr bwMode="auto">
            <a:xfrm>
              <a:off x="0" y="3019700"/>
              <a:ext cx="9144000" cy="1166818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kumimoji="0" lang="en-US" sz="2400" b="0" i="0" u="none" strike="noStrike" cap="none" normalizeH="0" baseline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       Smaller,  less divergent </a:t>
              </a:r>
              <a:r>
                <a:rPr lang="en-US" sz="24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b</a:t>
              </a:r>
              <a:r>
                <a:rPr kumimoji="0" lang="en-US" sz="2400" b="0" i="0" u="none" strike="noStrike" cap="none" normalizeH="0" baseline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eam:</a:t>
              </a:r>
            </a:p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r>
                <a:rPr lang="en-US" sz="2400" baseline="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       </a:t>
              </a:r>
              <a:r>
                <a:rPr kumimoji="0" lang="en-US" sz="2400" b="0" i="0" u="none" strike="noStrike" cap="none" normalizeH="0" baseline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higher</a:t>
              </a:r>
              <a:r>
                <a:rPr kumimoji="0" lang="en-US" sz="2400" b="0" i="0" u="none" strike="noStrike" cap="none" normalizeH="0" dirty="0">
                  <a:ln>
                    <a:noFill/>
                  </a:ln>
                  <a:effectLst/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 signal/background</a:t>
              </a:r>
              <a:endParaRPr kumimoji="0" lang="en-US" sz="24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126" t="40475" r="5945" b="38977"/>
            <a:stretch/>
          </p:blipFill>
          <p:spPr>
            <a:xfrm>
              <a:off x="4945859" y="3019700"/>
              <a:ext cx="4198141" cy="1166818"/>
            </a:xfrm>
            <a:prstGeom prst="rect">
              <a:avLst/>
            </a:prstGeom>
          </p:spPr>
        </p:pic>
      </p:grpSp>
      <p:pic>
        <p:nvPicPr>
          <p:cNvPr id="12" name="Picture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157" y="4186518"/>
            <a:ext cx="2681544" cy="1914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22251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231" y="1609257"/>
            <a:ext cx="7838887" cy="3446835"/>
          </a:xfrm>
        </p:spPr>
        <p:txBody>
          <a:bodyPr/>
          <a:lstStyle/>
          <a:p>
            <a:pPr algn="ctr"/>
            <a:r>
              <a:rPr lang="en-US" sz="5400" dirty="0">
                <a:solidFill>
                  <a:schemeClr val="tx1"/>
                </a:solidFill>
              </a:rPr>
              <a:t>Useful X-ray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scattering </a:t>
            </a:r>
            <a:br>
              <a:rPr lang="en-US" sz="5400" dirty="0">
                <a:solidFill>
                  <a:schemeClr val="tx1"/>
                </a:solidFill>
              </a:rPr>
            </a:br>
            <a:r>
              <a:rPr lang="en-US" sz="5400" dirty="0">
                <a:solidFill>
                  <a:schemeClr val="tx1"/>
                </a:solidFill>
              </a:rPr>
              <a:t>signal</a:t>
            </a:r>
          </a:p>
        </p:txBody>
      </p:sp>
    </p:spTree>
    <p:extLst>
      <p:ext uri="{BB962C8B-B14F-4D97-AF65-F5344CB8AC3E}">
        <p14:creationId xmlns:p14="http://schemas.microsoft.com/office/powerpoint/2010/main" val="35201493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4" y="1192305"/>
            <a:ext cx="5278036" cy="4849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74224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21118"/>
            <a:ext cx="8520113" cy="544512"/>
          </a:xfrm>
        </p:spPr>
        <p:txBody>
          <a:bodyPr/>
          <a:lstStyle/>
          <a:p>
            <a:r>
              <a:rPr lang="en-US" dirty="0"/>
              <a:t>X-ray diffraction on crystalline solids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682999" y="3844807"/>
            <a:ext cx="3718637" cy="2795936"/>
            <a:chOff x="682999" y="3844807"/>
            <a:chExt cx="3718637" cy="2795936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99" y="3844807"/>
              <a:ext cx="3718637" cy="2540934"/>
            </a:xfrm>
            <a:prstGeom prst="rect">
              <a:avLst/>
            </a:prstGeom>
          </p:spPr>
        </p:pic>
        <p:sp>
          <p:nvSpPr>
            <p:cNvPr id="4" name="TextBox 3"/>
            <p:cNvSpPr txBox="1"/>
            <p:nvPr/>
          </p:nvSpPr>
          <p:spPr>
            <a:xfrm>
              <a:off x="1891552" y="6302189"/>
              <a:ext cx="4812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hkl</a:t>
              </a:r>
              <a:endParaRPr lang="en-US" b="1" dirty="0"/>
            </a:p>
          </p:txBody>
        </p:sp>
      </p:grpSp>
      <p:sp>
        <p:nvSpPr>
          <p:cNvPr id="5" name="TextBox 4"/>
          <p:cNvSpPr txBox="1"/>
          <p:nvPr/>
        </p:nvSpPr>
        <p:spPr>
          <a:xfrm>
            <a:off x="4552156" y="1541930"/>
            <a:ext cx="4349797" cy="21605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Real and reciprocal space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x,y,z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– coordinates of atoms in the unit cell</a:t>
            </a:r>
          </a:p>
          <a:p>
            <a:pPr>
              <a:lnSpc>
                <a:spcPct val="120000"/>
              </a:lnSpc>
            </a:pPr>
            <a:r>
              <a:rPr lang="en-US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hkl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– indexing of lattice planes with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the specific </a:t>
            </a:r>
            <a:r>
              <a:rPr lang="en-US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</a:t>
            </a:r>
            <a:r>
              <a:rPr lang="en-US" baseline="-250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hkl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–spacing in the       </a:t>
            </a:r>
          </a:p>
          <a:p>
            <a:pPr>
              <a:lnSpc>
                <a:spcPct val="120000"/>
              </a:lnSpc>
            </a:pP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           reciprocal space</a:t>
            </a:r>
          </a:p>
          <a:p>
            <a:pPr>
              <a:lnSpc>
                <a:spcPct val="120000"/>
              </a:lnSpc>
            </a:pP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pPr>
              <a:lnSpc>
                <a:spcPct val="120000"/>
              </a:lnSpc>
            </a:pP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9065240-BF3E-4D3A-AB22-402425DCBAF3}"/>
              </a:ext>
            </a:extLst>
          </p:cNvPr>
          <p:cNvGrpSpPr/>
          <p:nvPr/>
        </p:nvGrpSpPr>
        <p:grpSpPr>
          <a:xfrm>
            <a:off x="562282" y="955467"/>
            <a:ext cx="3407097" cy="2953145"/>
            <a:chOff x="2973788" y="2604973"/>
            <a:chExt cx="4214191" cy="365270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F3B21B7-B3A7-46CB-8BE4-E8E33B6B33A3}"/>
                </a:ext>
              </a:extLst>
            </p:cNvPr>
            <p:cNvSpPr/>
            <p:nvPr/>
          </p:nvSpPr>
          <p:spPr bwMode="auto">
            <a:xfrm>
              <a:off x="2973788" y="2604973"/>
              <a:ext cx="4214191" cy="3652704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706DE6A-A1A1-4B39-8E4B-FF69210A1B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05581" y="2684421"/>
              <a:ext cx="3619500" cy="234315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Rectangle 9">
                  <a:extLst>
                    <a:ext uri="{FF2B5EF4-FFF2-40B4-BE49-F238E27FC236}">
                      <a16:creationId xmlns:a16="http://schemas.microsoft.com/office/drawing/2014/main" id="{FA979148-3A9B-42E6-8C48-C46883CF206A}"/>
                    </a:ext>
                  </a:extLst>
                </p:cNvPr>
                <p:cNvSpPr/>
                <p:nvPr/>
              </p:nvSpPr>
              <p:spPr>
                <a:xfrm>
                  <a:off x="4061170" y="4913515"/>
                  <a:ext cx="2051969" cy="87557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 algn="ctr"/>
                  <a:r>
                    <a:rPr lang="en-US" sz="2000" b="1" dirty="0">
                      <a:latin typeface="+mj-lt"/>
                      <a:ea typeface="Adobe Gothic Std B" panose="020B0800000000000000" pitchFamily="34" charset="-128"/>
                    </a:rPr>
                    <a:t>Bragg’s law</a:t>
                  </a:r>
                </a:p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00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l-GR" sz="2000" i="1">
                            <a:latin typeface="Cambria Math" panose="02040503050406030204" pitchFamily="18" charset="0"/>
                          </a:rPr>
                          <m:t>𝜆</m:t>
                        </m:r>
                        <m:r>
                          <m:rPr>
                            <m:nor/>
                          </m:rPr>
                          <a:rPr lang="en-US" sz="2000" dirty="0"/>
                          <m:t>=2</m:t>
                        </m:r>
                        <m:func>
                          <m:funcPr>
                            <m:ctrlPr>
                              <a:rPr lang="en-US" sz="2000" i="1" dirty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d</m:t>
                            </m:r>
                            <m:r>
                              <a:rPr lang="en-US" sz="2000" dirty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000" dirty="0">
                                <a:latin typeface="Cambria Math" panose="02040503050406030204" pitchFamily="18" charset="0"/>
                              </a:rPr>
                              <m:t>sin</m:t>
                            </m:r>
                          </m:fName>
                          <m:e>
                            <m:r>
                              <m:rPr>
                                <m:nor/>
                              </m:rPr>
                              <a:rPr lang="el-GR" sz="2000" dirty="0"/>
                              <m:t>ϴ</m:t>
                            </m:r>
                          </m:e>
                        </m:func>
                      </m:oMath>
                    </m:oMathPara>
                  </a14:m>
                  <a:endParaRPr lang="en-US" sz="2400" dirty="0"/>
                </a:p>
              </p:txBody>
            </p:sp>
          </mc:Choice>
          <mc:Fallback xmlns="">
            <p:sp>
              <p:nvSpPr>
                <p:cNvPr id="10" name="Rectangle 9">
                  <a:extLst>
                    <a:ext uri="{FF2B5EF4-FFF2-40B4-BE49-F238E27FC236}">
                      <a16:creationId xmlns="" xmlns:a16="http://schemas.microsoft.com/office/drawing/2014/main" xmlns:a14="http://schemas.microsoft.com/office/drawing/2010/main" id="{FA979148-3A9B-42E6-8C48-C46883CF206A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061170" y="4913515"/>
                  <a:ext cx="2051969" cy="875574"/>
                </a:xfrm>
                <a:prstGeom prst="rect">
                  <a:avLst/>
                </a:prstGeom>
                <a:blipFill rotWithShape="0">
                  <a:blip r:embed="rId4"/>
                  <a:stretch>
                    <a:fillRect l="-2198" t="-4310" r="-183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1033637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X-rays and interaction with matter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5BA2FB7-2618-4117-9B65-D19466FF0DF2}"/>
              </a:ext>
            </a:extLst>
          </p:cNvPr>
          <p:cNvSpPr/>
          <p:nvPr/>
        </p:nvSpPr>
        <p:spPr bwMode="auto">
          <a:xfrm>
            <a:off x="756776" y="3019700"/>
            <a:ext cx="5615005" cy="96818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36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Absorption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101E60B-C879-4AFB-B7FB-1C41AFB6EA3F}"/>
              </a:ext>
            </a:extLst>
          </p:cNvPr>
          <p:cNvSpPr/>
          <p:nvPr/>
        </p:nvSpPr>
        <p:spPr bwMode="auto">
          <a:xfrm>
            <a:off x="756777" y="1592905"/>
            <a:ext cx="5615004" cy="968188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r>
              <a:rPr lang="en-US" sz="36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Scattering on </a:t>
            </a:r>
            <a:r>
              <a:rPr lang="en-US" sz="3600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electons</a:t>
            </a:r>
            <a:endParaRPr kumimoji="0" lang="en-US" sz="36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02580195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Powder vs Single crystal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1" y="977153"/>
            <a:ext cx="4370168" cy="5507963"/>
          </a:xfrm>
          <a:prstGeom prst="rect">
            <a:avLst/>
          </a:prstGeom>
        </p:spPr>
      </p:pic>
      <p:grpSp>
        <p:nvGrpSpPr>
          <p:cNvPr id="10" name="Group 9"/>
          <p:cNvGrpSpPr/>
          <p:nvPr/>
        </p:nvGrpSpPr>
        <p:grpSpPr>
          <a:xfrm>
            <a:off x="5987947" y="806824"/>
            <a:ext cx="3156053" cy="6051176"/>
            <a:chOff x="5701553" y="690641"/>
            <a:chExt cx="2756647" cy="5513293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553" y="690641"/>
              <a:ext cx="2756647" cy="2756647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1553" y="3447287"/>
              <a:ext cx="2756647" cy="2756647"/>
            </a:xfrm>
            <a:prstGeom prst="rect">
              <a:avLst/>
            </a:prstGeom>
          </p:spPr>
        </p:pic>
        <p:sp>
          <p:nvSpPr>
            <p:cNvPr id="8" name="TextBox 7"/>
            <p:cNvSpPr txBox="1"/>
            <p:nvPr/>
          </p:nvSpPr>
          <p:spPr>
            <a:xfrm>
              <a:off x="5767562" y="690641"/>
              <a:ext cx="1505770" cy="2829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Powder still image</a:t>
              </a: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5701553" y="3471337"/>
              <a:ext cx="2206900" cy="2523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b="1" dirty="0">
                  <a:solidFill>
                    <a:schemeClr val="bg1"/>
                  </a:solidFill>
                </a:rPr>
                <a:t>Single crystal precession image</a:t>
              </a:r>
            </a:p>
          </p:txBody>
        </p:sp>
      </p:grpSp>
      <p:sp>
        <p:nvSpPr>
          <p:cNvPr id="12" name="TextBox 11"/>
          <p:cNvSpPr txBox="1"/>
          <p:nvPr/>
        </p:nvSpPr>
        <p:spPr>
          <a:xfrm>
            <a:off x="1855694" y="948115"/>
            <a:ext cx="38876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Always some orientation for diffraction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3639887" y="4370294"/>
            <a:ext cx="182453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Want diffraction?</a:t>
            </a:r>
          </a:p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Rotate!!!</a:t>
            </a:r>
          </a:p>
        </p:txBody>
      </p:sp>
    </p:spTree>
    <p:extLst>
      <p:ext uri="{BB962C8B-B14F-4D97-AF65-F5344CB8AC3E}">
        <p14:creationId xmlns:p14="http://schemas.microsoft.com/office/powerpoint/2010/main" val="26732594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21118"/>
            <a:ext cx="8520113" cy="544512"/>
          </a:xfrm>
        </p:spPr>
        <p:txBody>
          <a:bodyPr/>
          <a:lstStyle/>
          <a:p>
            <a:r>
              <a:rPr lang="en-US" dirty="0"/>
              <a:t>Intensity from X-ray diffraction on crystalline solids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475129" y="1819834"/>
                <a:ext cx="8462683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𝐼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</a:rPr>
                        <m:t>𝐾</m:t>
                      </m:r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b>
                        <m:sSub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r>
                        <a:rPr lang="en-US" sz="28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2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h𝑘𝑙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29" y="1819834"/>
                <a:ext cx="8462683" cy="523220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498450" y="1031146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after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Pecharsky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and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Zavalij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(2005)</a:t>
            </a:r>
          </a:p>
          <a:p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Fundamentals of powder diffraction 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670492"/>
                  </p:ext>
                </p:extLst>
              </p:nvPr>
            </p:nvGraphicFramePr>
            <p:xfrm>
              <a:off x="292100" y="2457320"/>
              <a:ext cx="8645712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8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2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444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8814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4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𝐼</m:t>
                                    </m:r>
                                  </m:e>
                                  <m:sub>
                                    <m:r>
                                      <a:rPr lang="en-US" sz="1400" b="0" i="1" smtClean="0">
                                        <a:latin typeface="Cambria Math" panose="02040503050406030204" pitchFamily="18" charset="0"/>
                                      </a:rPr>
                                      <m:t>h𝑘𝑙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4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Diffracted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intensity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Powder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Single crystal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800" b="1" i="1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</a:rPr>
                                  <m:t>𝑲</m:t>
                                </m:r>
                              </m:oMath>
                            </m:oMathPara>
                          </a14:m>
                          <a:endParaRPr lang="en-US" sz="1800" b="1" dirty="0">
                            <a:solidFill>
                              <a:schemeClr val="tx1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Scale factor (unit cell vs full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crystal</a:t>
                          </a:r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𝒑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𝒉𝒌𝒍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  <a:cs typeface="+mn-cs"/>
                            </a:rPr>
                            <a:t>multiplicity factor – multiple symmetrically equivalent positions (100, 010 and 001 for cubic system)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𝑳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Lorentz factor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– geometry of collection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𝑷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Polarization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𝑨</m:t>
                                    </m:r>
                                  </m:e>
                                  <m:sub>
                                    <m:r>
                                      <a:rPr lang="en-US" sz="1800" b="1" i="1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𝜽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Absorption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 – absorption of the incident and diffracted beams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𝑻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𝒉𝒌𝒍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Preferred orientation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𝑬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𝒉𝒌𝒍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Extinction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 – deviation from kinematic model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𝑭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𝒉𝒌𝒍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Structure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 or diffracted amplitude (atomic positions)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13" name="Table 1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79670492"/>
                  </p:ext>
                </p:extLst>
              </p:nvPr>
            </p:nvGraphicFramePr>
            <p:xfrm>
              <a:off x="292100" y="2457320"/>
              <a:ext cx="8645712" cy="3632200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772869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402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134442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148814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" t="-3279" r="-1021260" b="-8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Diffracted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intensity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Powder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Single crystal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" t="-103279" r="-1021260" b="-7819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Scale factor (unit cell vs full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crystal</a:t>
                          </a:r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)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" t="-145882" r="-1021260" b="-46117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b="0" i="0" u="none" strike="noStrike" kern="1200" baseline="0" dirty="0">
                              <a:solidFill>
                                <a:schemeClr val="dk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  <a:cs typeface="+mn-cs"/>
                            </a:rPr>
                            <a:t>multiplicity factor – multiple symmetrically equivalent positions (100, 010 and 001 for cubic system)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" t="-342623" r="-1021260" b="-5426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Lorentz factor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– geometry of collection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" t="-450000" r="-1021260" b="-451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Polarization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51816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" t="-388235" r="-1021260" b="-21882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Absorption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 – absorption of the incident and diffracted beams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" t="-680328" r="-1021260" b="-2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Preferred orientation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1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" t="-780328" r="-1021260" b="-10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Extinction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 – deviation from kinematic model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3"/>
                          <a:stretch>
                            <a:fillRect l="-787" t="-880328" r="-1021260" b="-491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Structure</a:t>
                          </a:r>
                          <a:r>
                            <a:rPr lang="en-US" sz="14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factor or diffracted amplitude (atomic positions)</a:t>
                          </a:r>
                          <a:endParaRPr lang="en-US" sz="14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14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x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4064631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 bwMode="auto">
          <a:xfrm>
            <a:off x="1" y="806825"/>
            <a:ext cx="5743296" cy="6051176"/>
          </a:xfrm>
          <a:prstGeom prst="rect">
            <a:avLst/>
          </a:prstGeom>
          <a:solidFill>
            <a:schemeClr val="accent3">
              <a:lumMod val="9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Scale factor: Powder vs Single crystal for High Pressure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561" y="977153"/>
            <a:ext cx="4370168" cy="550796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898776" y="2943153"/>
            <a:ext cx="249459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Advantage powder: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Single shot – many </a:t>
            </a:r>
            <a:r>
              <a:rPr lang="en-US" dirty="0" err="1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hkls</a:t>
            </a:r>
            <a:endParaRPr lang="en-US" dirty="0">
              <a:solidFill>
                <a:srgbClr val="00B05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898776" y="4170239"/>
            <a:ext cx="26086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Advantage single crystal:</a:t>
            </a:r>
          </a:p>
          <a:p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  <a:p>
            <a:r>
              <a:rPr lang="en-US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Same material volume, single crystal scatters better – higher signal/noise ratio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5898777" y="1286669"/>
                <a:ext cx="2494594" cy="113877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Same volume: </a:t>
                </a:r>
              </a:p>
              <a:p>
                <a:r>
                  <a:rPr lang="en-US" sz="14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A grain of powder has less unit cells than single crystal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h𝑘𝑙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𝐾</m:t>
                    </m:r>
                  </m:oMath>
                </a14:m>
                <a:r>
                  <a:rPr lang="en-US" sz="24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8777" y="1286669"/>
                <a:ext cx="2494594" cy="1138773"/>
              </a:xfrm>
              <a:prstGeom prst="rect">
                <a:avLst/>
              </a:prstGeom>
              <a:blipFill rotWithShape="0">
                <a:blip r:embed="rId3"/>
                <a:stretch>
                  <a:fillRect l="-1467" t="-1604" b="-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670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21118"/>
            <a:ext cx="8520113" cy="544512"/>
          </a:xfrm>
        </p:spPr>
        <p:txBody>
          <a:bodyPr/>
          <a:lstStyle/>
          <a:p>
            <a:r>
              <a:rPr lang="en-US" dirty="0"/>
              <a:t>Intensity multipliers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- Lorentz factor 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564776" y="1401241"/>
                <a:ext cx="8462683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e>
                      <m:sub>
                        <m: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𝜃</m:t>
                        </m:r>
                      </m:sub>
                    </m:sSub>
                  </m:oMath>
                </a14:m>
                <a:r>
                  <a:rPr lang="en-US" sz="2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- Lorentz factor – geometry of collection</a:t>
                </a:r>
              </a:p>
              <a:p>
                <a:endParaRPr lang="en-US" sz="2800" dirty="0"/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4776" y="1401241"/>
                <a:ext cx="8462683" cy="95410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/>
          <p:cNvSpPr txBox="1"/>
          <p:nvPr/>
        </p:nvSpPr>
        <p:spPr>
          <a:xfrm>
            <a:off x="5498450" y="966532"/>
            <a:ext cx="36455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after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Pecharsky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and </a:t>
            </a:r>
            <a:r>
              <a:rPr lang="en-US" b="1" dirty="0" err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Zavalij</a:t>
            </a:r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(2005)</a:t>
            </a:r>
          </a:p>
          <a:p>
            <a:r>
              <a:rPr lang="en-US" b="1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Fundamentals of powder diffraction </a:t>
            </a:r>
            <a:endParaRPr lang="en-US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1294646"/>
                  </p:ext>
                </p:extLst>
              </p:nvPr>
            </p:nvGraphicFramePr>
            <p:xfrm>
              <a:off x="175559" y="1953358"/>
              <a:ext cx="6323853" cy="43796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583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24801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 err="1"/>
                            <a:t>Mult</a:t>
                          </a:r>
                          <a:r>
                            <a:rPr lang="en-US" sz="1600" dirty="0"/>
                            <a:t>. factors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Finite size of reciprocal</a:t>
                          </a:r>
                          <a:r>
                            <a:rPr lang="en-US" sz="16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space</a:t>
                          </a:r>
                          <a:endParaRPr lang="en-US" sz="16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𝑑𝑑𝑖𝑡𝑖𝑜𝑛𝑎𝑙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unc>
                                  <m:funcPr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r>
                                      <m:rPr>
                                        <m:sty m:val="p"/>
                                      </m:rPr>
                                      <a:rPr lang="en-US" sz="1600" b="0" i="0" smtClean="0">
                                        <a:latin typeface="Cambria Math" panose="02040503050406030204" pitchFamily="18" charset="0"/>
                                      </a:rPr>
                                      <m:t>cos</m:t>
                                    </m:r>
                                  </m:fName>
                                  <m:e>
                                    <m:r>
                                      <a:rPr lang="en-US" sz="16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600" dirty="0">
                            <a:ea typeface="Cambria Math" panose="02040503050406030204" pitchFamily="18" charset="0"/>
                          </a:endParaRPr>
                        </a:p>
                        <a:p>
                          <a:endParaRPr lang="en-US" sz="1600" dirty="0"/>
                        </a:p>
                        <a:p>
                          <a:endParaRPr lang="en-US" sz="1600" dirty="0"/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6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func>
                                      <m:funcPr>
                                        <m:ctrlPr>
                                          <a:rPr lang="en-US" sz="160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600" i="0" smtClean="0">
                                            <a:latin typeface="Cambria Math" panose="02040503050406030204" pitchFamily="18" charset="0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r>
                                          <a:rPr lang="en-US" sz="1600" b="0" i="1" smtClean="0">
                                            <a:latin typeface="Cambria Math" panose="02040503050406030204" pitchFamily="18" charset="0"/>
                                          </a:rPr>
                                          <m:t>2</m:t>
                                        </m:r>
                                        <m:r>
                                          <a:rPr lang="en-US" sz="160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𝜃</m:t>
                                        </m:r>
                                      </m:e>
                                    </m:func>
                                  </m:den>
                                </m:f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Geometry</a:t>
                          </a:r>
                          <a:r>
                            <a:rPr lang="en-US" sz="16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of collection (receiving slit)</a:t>
                          </a:r>
                        </a:p>
                        <a:p>
                          <a:r>
                            <a:rPr lang="en-US" sz="1600" dirty="0"/>
                            <a:t>The number of crystals oriented in such a way as to satisfy Bragg’s Law is highest for low angles</a:t>
                          </a:r>
                        </a:p>
                        <a:p>
                          <a:r>
                            <a:rPr lang="en-US" sz="1600" dirty="0"/>
                            <a:t>The fraction of the diffraction cone that intersects the detector is highest at low angles</a:t>
                          </a:r>
                          <a:endParaRPr lang="en-US" sz="1600" baseline="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600" i="1" smtClean="0">
                                    <a:latin typeface="Cambria Math" panose="02040503050406030204" pitchFamily="18" charset="0"/>
                                  </a:rPr>
                                  <m:t>𝑔</m:t>
                                </m:r>
                                <m:r>
                                  <a:rPr lang="en-US" sz="1600" b="0" i="1" smtClean="0">
                                    <a:latin typeface="Cambria Math" panose="02040503050406030204" pitchFamily="18" charset="0"/>
                                  </a:rPr>
                                  <m:t>𝑒𝑛𝑒𝑟𝑎𝑙</m:t>
                                </m:r>
                              </m:oMath>
                            </m:oMathPara>
                          </a14:m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baseline="0" dirty="0" err="1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s.c.</a:t>
                          </a:r>
                          <a:r>
                            <a:rPr lang="en-US" sz="16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– different </a:t>
                          </a:r>
                          <a:r>
                            <a:rPr lang="en-US" sz="1600" baseline="0" dirty="0" err="1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hkls</a:t>
                          </a:r>
                          <a:r>
                            <a:rPr lang="en-US" sz="16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do not have the same time of passing through the Bragg condition</a:t>
                          </a:r>
                        </a:p>
                        <a:p>
                          <a:endParaRPr lang="en-US" sz="1600" baseline="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~time permitted for</a:t>
                          </a:r>
                          <a:r>
                            <a:rPr lang="en-US" sz="16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each reflection</a:t>
                          </a:r>
                        </a:p>
                        <a:p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  <m:sub>
                                  <m:r>
                                    <a:rPr lang="en-US" sz="16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6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~1/velocity</a:t>
                          </a:r>
                          <a:r>
                            <a:rPr lang="en-US" sz="16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for plane to pass through reflection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Table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41294646"/>
                  </p:ext>
                </p:extLst>
              </p:nvPr>
            </p:nvGraphicFramePr>
            <p:xfrm>
              <a:off x="175559" y="1953358"/>
              <a:ext cx="6323853" cy="4379659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2075836"/>
                    <a:gridCol w="4248017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sz="1600" dirty="0" err="1" smtClean="0"/>
                            <a:t>Mult</a:t>
                          </a:r>
                          <a:r>
                            <a:rPr lang="en-US" sz="1600" dirty="0" smtClean="0"/>
                            <a:t>. factors</a:t>
                          </a:r>
                          <a:endParaRPr lang="en-US" sz="16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 sz="1600" dirty="0"/>
                        </a:p>
                      </a:txBody>
                      <a:tcPr/>
                    </a:tc>
                  </a:tr>
                  <a:tr h="412179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3" t="-108824" r="-205865" b="-88676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Finite size of reciprocal</a:t>
                          </a:r>
                          <a:r>
                            <a:rPr lang="en-US" sz="1600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space</a:t>
                          </a:r>
                          <a:endParaRPr lang="en-US" sz="16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179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3" t="-48136" r="-205865" b="-10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6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Geometry</a:t>
                          </a:r>
                          <a:r>
                            <a:rPr lang="en-US" sz="1600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of collection (receiving slit)</a:t>
                          </a:r>
                        </a:p>
                        <a:p>
                          <a:r>
                            <a:rPr lang="en-US" sz="1600" dirty="0" smtClean="0"/>
                            <a:t>The number of crystals oriented in such a way as to satisfy Bragg’s Law is highest for low angles</a:t>
                          </a:r>
                        </a:p>
                        <a:p>
                          <a:r>
                            <a:rPr lang="en-US" sz="1600" dirty="0" smtClean="0"/>
                            <a:t>The fraction of the diffraction cone that intersects the detector is highest at low angles</a:t>
                          </a:r>
                          <a:endParaRPr lang="en-US" sz="1600" baseline="0" dirty="0" smtClean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179832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293" t="-148136" r="-205865" b="-440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3"/>
                          <a:stretch>
                            <a:fillRect l="-48997" t="-148136" r="-573" b="-4407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  <p:grpSp>
        <p:nvGrpSpPr>
          <p:cNvPr id="7" name="Group 6"/>
          <p:cNvGrpSpPr/>
          <p:nvPr/>
        </p:nvGrpSpPr>
        <p:grpSpPr>
          <a:xfrm>
            <a:off x="6704767" y="4327863"/>
            <a:ext cx="2075430" cy="1560456"/>
            <a:chOff x="682999" y="3844807"/>
            <a:chExt cx="3718637" cy="2795936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999" y="3844807"/>
              <a:ext cx="3718637" cy="2540934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1891552" y="6302189"/>
              <a:ext cx="4812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 dirty="0" err="1"/>
                <a:t>hkl</a:t>
              </a:r>
              <a:endParaRPr lang="en-US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22481016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2100" y="121118"/>
            <a:ext cx="8520113" cy="544512"/>
          </a:xfrm>
        </p:spPr>
        <p:txBody>
          <a:bodyPr/>
          <a:lstStyle/>
          <a:p>
            <a:r>
              <a:rPr lang="en-US" dirty="0"/>
              <a:t>Intensity multipliers</a:t>
            </a:r>
            <a:r>
              <a:rPr lang="en-US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 - Lorentz factor 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887" y="1139918"/>
            <a:ext cx="6634443" cy="4986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1881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Preferred orientation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h𝑘𝑙</m:t>
                        </m:r>
                      </m:sub>
                    </m:sSub>
                  </m:oMath>
                </a14:m>
                <a:r>
                  <a:rPr lang="en-US" dirty="0"/>
                  <a:t> ; only powders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144" b="-19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530" t="190" r="-3412" b="47059"/>
          <a:stretch/>
        </p:blipFill>
        <p:spPr>
          <a:xfrm>
            <a:off x="623047" y="1416423"/>
            <a:ext cx="7996517" cy="24921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649506" y="4052047"/>
            <a:ext cx="572844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Preferred orientation affects intensity relation of individual diffraction peaks – suppresses ones, increases the others</a:t>
            </a:r>
          </a:p>
          <a:p>
            <a:endParaRPr lang="en-US" sz="20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73023885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Preferred orientation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h𝑘𝑙</m:t>
                        </m:r>
                      </m:sub>
                    </m:sSub>
                  </m:oMath>
                </a14:m>
                <a:r>
                  <a:rPr lang="en-US" dirty="0"/>
                  <a:t> ; only powders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144" b="-19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942" t="49904" r="-4000" b="1519"/>
          <a:stretch/>
        </p:blipFill>
        <p:spPr>
          <a:xfrm>
            <a:off x="553897" y="941292"/>
            <a:ext cx="7996517" cy="22949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048870" y="3529849"/>
                <a:ext cx="7135905" cy="230832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8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At high pressure PO may evolve (uniaxial compression, DAC, small volume)</a:t>
                </a:r>
              </a:p>
              <a:p>
                <a:endPara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sz="18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Thus,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e>
                      <m:sub>
                        <m:r>
                          <a:rPr lang="en-US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h𝑘𝑙</m:t>
                        </m:r>
                      </m:sub>
                    </m:sSub>
                  </m:oMath>
                </a14:m>
                <a:r>
                  <a:rPr lang="en-US" sz="18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should never be considered constant or known for small volume high pressure experiment</a:t>
                </a:r>
              </a:p>
              <a:p>
                <a:endPara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sz="1800" dirty="0">
                    <a:solidFill>
                      <a:srgbClr val="FF0000"/>
                    </a:solidFill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Attention – extreme care with structure solution for data based on powders!!!</a:t>
                </a: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8870" y="3529849"/>
                <a:ext cx="7135905" cy="2308324"/>
              </a:xfrm>
              <a:prstGeom prst="rect">
                <a:avLst/>
              </a:prstGeom>
              <a:blipFill rotWithShape="0">
                <a:blip r:embed="rId4"/>
                <a:stretch>
                  <a:fillRect l="-683" t="-1055" r="-1196" b="-34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1138517" y="860609"/>
            <a:ext cx="18069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starting material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818964" y="860609"/>
            <a:ext cx="2182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/>
              <a:t>pressurized material</a:t>
            </a:r>
          </a:p>
        </p:txBody>
      </p:sp>
    </p:spTree>
    <p:extLst>
      <p:ext uri="{BB962C8B-B14F-4D97-AF65-F5344CB8AC3E}">
        <p14:creationId xmlns:p14="http://schemas.microsoft.com/office/powerpoint/2010/main" val="7096624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Extinction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h𝑘𝑙</m:t>
                        </m:r>
                      </m:sub>
                    </m:sSub>
                  </m:oMath>
                </a14:m>
                <a:r>
                  <a:rPr lang="en-US" dirty="0"/>
                  <a:t> - mostly for single crystals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144" b="-19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815344" y="1395065"/>
                <a:ext cx="7855035" cy="83099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𝐵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sin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+</m:t>
                          </m:r>
                        </m:e>
                      </m:fun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𝐿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  <m:func>
                        <m:func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uncPr>
                        <m:fNam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b="0" i="0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fName>
                        <m:e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m:oMathPara>
                </a14:m>
                <a:endParaRPr lang="en-US" dirty="0"/>
              </a:p>
              <a:p>
                <a:endParaRPr lang="en-US" dirty="0"/>
              </a:p>
              <a:p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b="1" dirty="0"/>
                  <a:t> – function of shape, structure amplitude and number of unit cells per volume</a:t>
                </a: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5344" y="1395065"/>
                <a:ext cx="7855035" cy="830997"/>
              </a:xfrm>
              <a:prstGeom prst="rect">
                <a:avLst/>
              </a:prstGeom>
              <a:blipFill rotWithShape="0">
                <a:blip r:embed="rId3"/>
                <a:stretch>
                  <a:fillRect b="-88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293" y="2581535"/>
            <a:ext cx="7348479" cy="3523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4988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/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Structure factor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𝐹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h𝑘𝑙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𝒉</m:t>
                        </m:r>
                      </m:e>
                    </m:d>
                  </m:oMath>
                </a14:m>
                <a:r>
                  <a:rPr lang="en-US" dirty="0"/>
                  <a:t> - structure contribution</a:t>
                </a:r>
              </a:p>
            </p:txBody>
          </p:sp>
        </mc:Choice>
        <mc:Fallback xmlns="">
          <p:sp>
            <p:nvSpPr>
              <p:cNvPr id="2" name="Title 1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 rotWithShape="0">
                <a:blip r:embed="rId2"/>
                <a:stretch>
                  <a:fillRect l="-1144" b="-191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06823" y="1147482"/>
                <a:ext cx="6299802" cy="131734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𝐹</m:t>
                          </m:r>
                        </m:e>
                        <m:sub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h𝑘𝑙</m:t>
                          </m:r>
                        </m:sub>
                      </m:sSub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2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𝐹</m:t>
                      </m:r>
                      <m:d>
                        <m:dPr>
                          <m:ctrlP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800" b="1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𝒉</m:t>
                          </m:r>
                        </m:e>
                      </m:d>
                      <m:r>
                        <a:rPr lang="en-US" sz="2800" b="0" i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𝑔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𝑡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  <m:r>
                                <a:rPr lang="en-US" sz="2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𝒉</m:t>
                              </m:r>
                              <m:r>
                                <a:rPr lang="en-US" sz="2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sSup>
                                <m:sSupPr>
                                  <m:ctrlP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𝒙</m:t>
                                  </m:r>
                                </m:e>
                                <m:sup>
                                  <m:r>
                                    <a:rPr lang="en-US" sz="2800" b="1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𝒋</m:t>
                                  </m:r>
                                </m:sup>
                              </m:sSup>
                            </m:sup>
                          </m:sSup>
                        </m:e>
                      </m:nary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6823" y="1147482"/>
                <a:ext cx="6299802" cy="1317348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7410911"/>
                  </p:ext>
                </p:extLst>
              </p:nvPr>
            </p:nvGraphicFramePr>
            <p:xfrm>
              <a:off x="489253" y="2753155"/>
              <a:ext cx="8125806" cy="2750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034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045465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𝐹</m:t>
                                    </m:r>
                                  </m:e>
                                  <m:sub>
                                    <m:r>
                                      <a:rPr lang="en-US" sz="18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h𝑘𝑙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1800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Structure factor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𝑔</m:t>
                                    </m:r>
                                  </m:e>
                                  <m:sup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>
                            <a:solidFill>
                              <a:srgbClr val="00B050"/>
                            </a:solidFill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Population,</a:t>
                          </a:r>
                          <a:r>
                            <a:rPr lang="en-US" sz="18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occupancy of an atomic position</a:t>
                          </a:r>
                          <a:endParaRPr lang="en-US" sz="18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u="none" strike="noStrike" kern="1200" baseline="0" dirty="0">
                              <a:solidFill>
                                <a:schemeClr val="dk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  <a:cs typeface="+mn-cs"/>
                            </a:rPr>
                            <a:t>Temperature factor (Atomic Displacement Parameters - ADPs)</a:t>
                          </a:r>
                          <a:endParaRPr lang="en-US" sz="18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p>
                                  <m:sSupPr>
                                    <m:ctrlPr>
                                      <a:rPr lang="en-US" sz="24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p>
                                    <m:r>
                                      <a:rPr lang="en-US" sz="24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𝑗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Atomic scattering factor (</a:t>
                          </a:r>
                          <a14:m>
                            <m:oMath xmlns:m="http://schemas.openxmlformats.org/officeDocument/2006/math"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oMath>
                          </a14:m>
                          <a:r>
                            <a:rPr lang="en-US" sz="18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, Z)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𝒉</m:t>
                                </m:r>
                                <m:r>
                                  <a:rPr lang="en-US" sz="24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p>
                                  <m:sSupPr>
                                    <m:ctrlP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p>
                                    <m:r>
                                      <a:rPr lang="en-US" sz="2400" b="1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𝒋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sz="180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</m:ctrlPr>
                                </m:d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h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𝑘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,</m:t>
                                  </m:r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Adobe Gothic Std B" panose="020B0800000000000000" pitchFamily="34" charset="-128"/>
                                    </a:rPr>
                                    <m:t>𝑙</m:t>
                                  </m:r>
                                </m:e>
                              </m:d>
                              <m:r>
                                <a:rPr lang="en-US" sz="180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sSup>
                                <m:sSupPr>
                                  <m:ctrlP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  <m:sup>
                                  <m:r>
                                    <a:rPr lang="en-US" sz="18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𝑗</m:t>
                                  </m:r>
                                </m:sup>
                              </m:s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</m:t>
                              </m:r>
                            </m:oMath>
                          </a14:m>
                          <a:r>
                            <a:rPr lang="en-US" sz="18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– scalar product</a:t>
                          </a:r>
                          <a:r>
                            <a:rPr lang="en-US" sz="18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of coordinates with HKL</a:t>
                          </a:r>
                          <a:endParaRPr lang="en-US" sz="18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24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𝑠</m:t>
                                </m:r>
                              </m:oMath>
                            </m:oMathPara>
                          </a14:m>
                          <a:endParaRPr lang="en-US" sz="2400" b="1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f>
                                  <m:fPr>
                                    <m:type m:val="skw"/>
                                    <m:ctrlPr>
                                      <a:rPr lang="en-US" sz="180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</m:ctrlPr>
                                  </m:fPr>
                                  <m:num>
                                    <m:func>
                                      <m:funcPr>
                                        <m:ctrlPr>
                                          <a:rPr lang="en-US" sz="1800" i="1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</m:ctrlPr>
                                      </m:funcPr>
                                      <m:fName>
                                        <m:r>
                                          <m:rPr>
                                            <m:sty m:val="p"/>
                                          </m:rPr>
                                          <a:rPr lang="en-US" sz="1800" i="0" smtClean="0">
                                            <a:latin typeface="Cambria Math" panose="02040503050406030204" pitchFamily="18" charset="0"/>
                                            <a:ea typeface="Adobe Gothic Std B" panose="020B0800000000000000" pitchFamily="34" charset="-128"/>
                                          </a:rPr>
                                          <m:t>sin</m:t>
                                        </m:r>
                                      </m:fName>
                                      <m:e>
                                        <m:sSub>
                                          <m:sSubPr>
                                            <m:ctrlP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  <a:ea typeface="Adobe Gothic Std B" panose="020B0800000000000000" pitchFamily="34" charset="-128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US" sz="1800" i="1" smtClean="0"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</a:rPr>
                                              <m:t>𝜃</m:t>
                                            </m:r>
                                          </m:e>
                                          <m:sub>
                                            <m:r>
                                              <a:rPr lang="en-US" sz="1800" b="0" i="1" smtClean="0">
                                                <a:latin typeface="Cambria Math" panose="02040503050406030204" pitchFamily="18" charset="0"/>
                                                <a:ea typeface="Adobe Gothic Std B" panose="020B0800000000000000" pitchFamily="34" charset="-128"/>
                                              </a:rPr>
                                              <m:t>h𝑘𝑙</m:t>
                                            </m:r>
                                          </m:sub>
                                        </m:sSub>
                                      </m:e>
                                    </m:func>
                                  </m:num>
                                  <m:den>
                                    <m:r>
                                      <m:rPr>
                                        <m:sty m:val="p"/>
                                      </m:rPr>
                                      <a:rPr lang="el-GR" sz="1800" i="1" smtClean="0">
                                        <a:latin typeface="Cambria Math" panose="02040503050406030204" pitchFamily="18" charset="0"/>
                                        <a:ea typeface="Adobe Gothic Std B" panose="020B0800000000000000" pitchFamily="34" charset="-128"/>
                                      </a:rPr>
                                      <m:t>λ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en-US" sz="18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Table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747410911"/>
                  </p:ext>
                </p:extLst>
              </p:nvPr>
            </p:nvGraphicFramePr>
            <p:xfrm>
              <a:off x="489253" y="2753155"/>
              <a:ext cx="8125806" cy="2750313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1080341"/>
                    <a:gridCol w="7045465"/>
                  </a:tblGrid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5" t="-6557" r="-655932" b="-6442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Structure factor</a:t>
                          </a:r>
                          <a:endParaRPr lang="en-US" sz="18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469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5" t="-84416" r="-655932" b="-4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Population,</a:t>
                          </a:r>
                          <a:r>
                            <a:rPr lang="en-US" sz="1800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occupancy of an atomic position</a:t>
                          </a:r>
                          <a:endParaRPr lang="en-US" sz="18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469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5" t="-184416" r="-655932" b="-3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800" b="0" i="0" u="none" strike="noStrike" kern="1200" baseline="0" dirty="0" smtClean="0">
                              <a:solidFill>
                                <a:schemeClr val="dk1"/>
                              </a:solidFill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  <a:cs typeface="+mn-cs"/>
                            </a:rPr>
                            <a:t>Temperature factor (Atomic Displacement Parameters - ADPs)</a:t>
                          </a:r>
                          <a:endParaRPr lang="en-US" sz="18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/>
                    </a:tc>
                  </a:tr>
                  <a:tr h="469011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5" t="-284416" r="-655932" b="-2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385" t="-284416" r="-346" b="-210390"/>
                          </a:stretch>
                        </a:blipFill>
                      </a:tcPr>
                    </a:tc>
                  </a:tr>
                  <a:tr h="46653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5" t="-384416" r="-655932" b="-11039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385" t="-384416" r="-346" b="-110390"/>
                          </a:stretch>
                        </a:blipFill>
                      </a:tcPr>
                    </a:tc>
                  </a:tr>
                  <a:tr h="50590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565" t="-449398" r="-655932" b="-24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 rotWithShape="0">
                          <a:blip r:embed="rId4"/>
                          <a:stretch>
                            <a:fillRect l="-15385" t="-449398" r="-346" b="-2410"/>
                          </a:stretch>
                        </a:blipFill>
                      </a:tcPr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48176140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2374" y="2579674"/>
            <a:ext cx="6203045" cy="381958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parameters: isotropic approximation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842681" y="1025722"/>
                <a:ext cx="7628872" cy="155395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24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24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2400" dirty="0"/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𝜋</m:t>
                    </m:r>
                    <m:sSup>
                      <m:sSup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𝑢</m:t>
                                    </m:r>
                                  </m:e>
                                </m:acc>
                              </m:e>
                              <m:sup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𝑗</m:t>
                        </m:r>
                      </m:sup>
                    </m:sSup>
                  </m:oMath>
                </a14:m>
                <a:r>
                  <a:rPr lang="en-US" sz="2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-isotropic displacement parameter for </a:t>
                </a:r>
                <a:r>
                  <a:rPr lang="en-US" sz="2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j</a:t>
                </a:r>
                <a:r>
                  <a:rPr lang="en-US" sz="2000" baseline="-25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th</a:t>
                </a:r>
                <a:r>
                  <a:rPr lang="en-US" sz="2000" baseline="-25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  <a:r>
                  <a:rPr lang="en-US" sz="2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atom</a:t>
                </a:r>
              </a:p>
              <a:p>
                <a:pPr algn="ctr">
                  <a:lnSpc>
                    <a:spcPct val="12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̅"/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𝑢</m:t>
                            </m:r>
                          </m:e>
                        </m:acc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2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- root mean square deviation of </a:t>
                </a:r>
                <a:r>
                  <a:rPr lang="en-US" sz="2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j</a:t>
                </a:r>
                <a:r>
                  <a:rPr lang="en-US" sz="2000" baseline="-25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th</a:t>
                </a:r>
                <a:r>
                  <a:rPr lang="en-US" sz="2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atom from its (</a:t>
                </a:r>
                <a:r>
                  <a:rPr lang="en-US" sz="2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x</a:t>
                </a:r>
                <a:r>
                  <a:rPr lang="en-US" sz="2000" baseline="-25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j</a:t>
                </a:r>
                <a:r>
                  <a:rPr lang="en-US" sz="2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, </a:t>
                </a:r>
                <a:r>
                  <a:rPr lang="en-US" sz="2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y</a:t>
                </a:r>
                <a:r>
                  <a:rPr lang="en-US" sz="2000" baseline="-25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j</a:t>
                </a:r>
                <a:r>
                  <a:rPr lang="en-US" sz="2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, </a:t>
                </a:r>
                <a:r>
                  <a:rPr lang="en-US" sz="2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z</a:t>
                </a:r>
                <a:r>
                  <a:rPr lang="en-US" sz="2000" baseline="-25000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j</a:t>
                </a:r>
                <a:r>
                  <a:rPr lang="en-US" sz="2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)</a:t>
                </a:r>
                <a:endParaRPr lang="en-US" sz="2000" baseline="-250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2681" y="1025722"/>
                <a:ext cx="7628872" cy="1553952"/>
              </a:xfrm>
              <a:prstGeom prst="rect">
                <a:avLst/>
              </a:prstGeom>
              <a:blipFill rotWithShape="0">
                <a:blip r:embed="rId3"/>
                <a:stretch>
                  <a:fillRect b="-62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003814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Thomson scattering – by an e</a:t>
            </a:r>
            <a:r>
              <a:rPr lang="en-US" baseline="30000" dirty="0"/>
              <a:t>-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788" y="1054399"/>
            <a:ext cx="6689942" cy="4820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8081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Thermal parameters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320229"/>
            <a:ext cx="6893859" cy="46801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31712" y="1950945"/>
            <a:ext cx="2464499" cy="184112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7212854" y="4395176"/>
                <a:ext cx="1675908" cy="55207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𝑗</m:t>
                          </m:r>
                        </m:sup>
                      </m:sSup>
                      <m:r>
                        <a:rPr lang="en-US" sz="18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sz="1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p>
                              <m: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𝑗</m:t>
                              </m:r>
                            </m:sup>
                          </m:sSup>
                          <m:f>
                            <m:fPr>
                              <m:ctrlPr>
                                <a:rPr lang="en-US" sz="1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func>
                                <m:func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sSup>
                                    <m:sSupPr>
                                      <m:ctrlP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lang="en-US" sz="180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sin</m:t>
                                      </m:r>
                                    </m:e>
                                    <m:sup>
                                      <m:r>
                                        <a:rPr lang="en-US" sz="18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fName>
                                <m:e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𝜃</m:t>
                                  </m:r>
                                </m:e>
                              </m:func>
                            </m:num>
                            <m:den>
                              <m:sSup>
                                <m:sSupPr>
                                  <m:ctrlP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l-GR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λ</m:t>
                                  </m:r>
                                </m:e>
                                <m:sup>
                                  <m:r>
                                    <a:rPr lang="en-US" sz="18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sup>
                      </m:sSup>
                    </m:oMath>
                  </m:oMathPara>
                </a14:m>
                <a:endParaRPr lang="en-US" sz="1800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2854" y="4395176"/>
                <a:ext cx="1675908" cy="55207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84822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Take away: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8D37AD0-23F7-42E6-9F4E-368119227956}"/>
              </a:ext>
            </a:extLst>
          </p:cNvPr>
          <p:cNvSpPr txBox="1">
            <a:spLocks/>
          </p:cNvSpPr>
          <p:nvPr/>
        </p:nvSpPr>
        <p:spPr bwMode="auto">
          <a:xfrm>
            <a:off x="367887" y="1278384"/>
            <a:ext cx="7723691" cy="41562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bevel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rtl="0" fontAlgn="base">
              <a:spcBef>
                <a:spcPct val="0"/>
              </a:spcBef>
              <a:spcAft>
                <a:spcPct val="0"/>
              </a:spcAft>
              <a:defRPr sz="2400" b="1" kern="1200">
                <a:solidFill>
                  <a:schemeClr val="bg1"/>
                </a:solidFill>
                <a:latin typeface="+mj-lt"/>
                <a:ea typeface="+mj-ea"/>
                <a:cs typeface="+mj-cs"/>
                <a:sym typeface="Arial" panose="020B0604020202020204" pitchFamily="34" charset="0"/>
              </a:defRPr>
            </a:lvl1pPr>
            <a:lvl2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2pPr>
            <a:lvl3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3pPr>
            <a:lvl4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4pPr>
            <a:lvl5pPr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  <a:sym typeface="Arial" panose="020B0604020202020204" pitchFamily="34" charset="0"/>
              </a:defRPr>
            </a:lvl9pPr>
          </a:lstStyle>
          <a:p>
            <a:pPr marL="342900" lvl="1" indent="-342900">
              <a:lnSpc>
                <a:spcPct val="150000"/>
              </a:lnSpc>
              <a:buClr>
                <a:srgbClr val="FFC000"/>
              </a:buClr>
              <a:buSzPct val="120000"/>
              <a:buFont typeface="Tahoma" panose="020B0604030504040204" pitchFamily="34" charset="0"/>
              <a:buChar char="÷"/>
            </a:pPr>
            <a:r>
              <a:rPr lang="en-US" sz="2800" dirty="0">
                <a:solidFill>
                  <a:schemeClr val="tx1"/>
                </a:solidFill>
              </a:rPr>
              <a:t> Important info for the signal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7C32056-E1AB-4754-B572-9C86F6A55901}"/>
              </a:ext>
            </a:extLst>
          </p:cNvPr>
          <p:cNvSpPr/>
          <p:nvPr/>
        </p:nvSpPr>
        <p:spPr bwMode="auto">
          <a:xfrm>
            <a:off x="896644" y="2238651"/>
            <a:ext cx="8247356" cy="45959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Scattering from electron to crystal lattice – how it works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BD50FAF-118A-48D5-AB65-785649631F00}"/>
              </a:ext>
            </a:extLst>
          </p:cNvPr>
          <p:cNvSpPr/>
          <p:nvPr/>
        </p:nvSpPr>
        <p:spPr bwMode="auto">
          <a:xfrm>
            <a:off x="896643" y="2852238"/>
            <a:ext cx="8247357" cy="6798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Different types of signal: useful and not (emphasize</a:t>
            </a:r>
            <a:r>
              <a:rPr kumimoji="0" lang="en-US" sz="1800" b="0" i="0" u="none" strike="noStrike" cap="none" normalizeH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 on environment and </a:t>
            </a:r>
            <a:r>
              <a:rPr kumimoji="0" lang="en-US" sz="1800" b="0" i="0" u="none" strike="noStrike" cap="none" normalizeH="0" baseline="0" dirty="0">
                <a:ln>
                  <a:noFill/>
                </a:ln>
                <a:effectLst/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background)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FC98C29-F5D3-4740-A6AE-AE4BE93417A5}"/>
              </a:ext>
            </a:extLst>
          </p:cNvPr>
          <p:cNvSpPr/>
          <p:nvPr/>
        </p:nvSpPr>
        <p:spPr bwMode="auto">
          <a:xfrm>
            <a:off x="896643" y="3717193"/>
            <a:ext cx="8247356" cy="80627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Diffraction as scattering: common and different features of single crystal and powder.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FC98C29-F5D3-4740-A6AE-AE4BE93417A5}"/>
              </a:ext>
            </a:extLst>
          </p:cNvPr>
          <p:cNvSpPr/>
          <p:nvPr/>
        </p:nvSpPr>
        <p:spPr bwMode="auto">
          <a:xfrm>
            <a:off x="896643" y="4708563"/>
            <a:ext cx="8247356" cy="397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Diffracted intensity carries information: geometry, chemistry, structure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C98C29-F5D3-4740-A6AE-AE4BE93417A5}"/>
              </a:ext>
            </a:extLst>
          </p:cNvPr>
          <p:cNvSpPr/>
          <p:nvPr/>
        </p:nvSpPr>
        <p:spPr bwMode="auto">
          <a:xfrm>
            <a:off x="896643" y="5312948"/>
            <a:ext cx="8247356" cy="39738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r>
              <a:rPr lang="en-US" sz="1800" dirty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Be extremely careful with using powder for structure solution</a:t>
            </a:r>
            <a:endParaRPr kumimoji="0" lang="en-US" sz="1800" b="0" i="0" u="none" strike="noStrike" cap="none" normalizeH="0" baseline="0" dirty="0">
              <a:ln>
                <a:noFill/>
              </a:ln>
              <a:effectLst/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8860995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Thomson scattering – by an e</a:t>
            </a:r>
            <a:r>
              <a:rPr lang="en-US" baseline="30000" dirty="0"/>
              <a:t>-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290728"/>
            <a:ext cx="4420047" cy="290171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4712147" y="1690599"/>
                <a:ext cx="3151825" cy="203260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Differential </a:t>
                </a:r>
                <a:r>
                  <a:rPr lang="en-US" b="1" dirty="0" err="1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crossection</a:t>
                </a: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m:rPr>
                                  <m:sty m:val="p"/>
                                </m:rPr>
                                <a:rPr lang="el-GR" b="0" i="1" smtClean="0">
                                  <a:latin typeface="Cambria Math" panose="02040503050406030204" pitchFamily="18" charset="0"/>
                                </a:rPr>
                                <m:t>Ω</m:t>
                              </m:r>
                            </m:den>
                          </m:f>
                        </m:e>
                      </m:d>
                      <m:r>
                        <a:rPr lang="en-US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d>
                        <m:dPr>
                          <m:begChr m:val="|"/>
                          <m:endChr m:val="|"/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  <m:r>
                            <a:rPr 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acc>
                            <m:accPr>
                              <m:chr m:val="̂"/>
                              <m:ctrlP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</m:e>
                          </m:acc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𝑃</m:t>
                      </m:r>
                    </m:oMath>
                  </m:oMathPara>
                </a14:m>
                <a:endParaRPr lang="en-US" dirty="0"/>
              </a:p>
              <a:p>
                <a:endParaRPr lang="en-US" sz="12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r>
                  <a:rPr lang="en-US" sz="12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P – polarization factor</a:t>
                </a:r>
              </a:p>
              <a:p>
                <a:r>
                  <a:rPr lang="en-US" sz="12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r</a:t>
                </a:r>
                <a:r>
                  <a:rPr lang="en-US" sz="1200" baseline="-250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0 </a:t>
                </a:r>
                <a:r>
                  <a:rPr lang="en-US" sz="12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– Thomson scattering length (electron)</a:t>
                </a:r>
              </a:p>
              <a:p>
                <a:r>
                  <a:rPr lang="en-US" baseline="-25000" dirty="0"/>
                  <a:t> </a:t>
                </a:r>
              </a:p>
              <a:p>
                <a:endParaRPr lang="en-US" baseline="-25000" dirty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=2.82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−5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Å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2147" y="1690599"/>
                <a:ext cx="3151825" cy="2032608"/>
              </a:xfrm>
              <a:prstGeom prst="rect">
                <a:avLst/>
              </a:prstGeom>
              <a:blipFill rotWithShape="0">
                <a:blip r:embed="rId3"/>
                <a:stretch>
                  <a:fillRect l="-1161" t="-89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4041035"/>
                  </p:ext>
                </p:extLst>
              </p:nvPr>
            </p:nvGraphicFramePr>
            <p:xfrm>
              <a:off x="768307" y="4464626"/>
              <a:ext cx="7326822" cy="1603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6341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3663411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Polarization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/>
                            <a:t>Description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𝟏</m:t>
                                </m:r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synchrotron vertical scattering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unc>
                                  <m:func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uncPr>
                                  <m:fName>
                                    <m:sSup>
                                      <m:sSupPr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en-US" sz="1400" b="1" i="0" smtClean="0">
                                            <a:latin typeface="Cambria Math" panose="02040503050406030204" pitchFamily="18" charset="0"/>
                                          </a:rPr>
                                          <m:t>𝐜𝐨𝐬</m:t>
                                        </m:r>
                                      </m:e>
                                      <m:sup>
                                        <m: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  <m:t>𝟐</m:t>
                                        </m:r>
                                      </m:sup>
                                    </m:sSup>
                                  </m:fName>
                                  <m:e>
                                    <m:r>
                                      <a:rPr lang="el-GR" sz="1400" b="1" i="1" smtClean="0">
                                        <a:latin typeface="Cambria Math" panose="02040503050406030204" pitchFamily="18" charset="0"/>
                                      </a:rPr>
                                      <m:t>𝝍</m:t>
                                    </m:r>
                                  </m:e>
                                </m:func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synchrotron horizontal scattering</a:t>
                          </a: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0840">
                    <a:tc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𝑷</m:t>
                                </m:r>
                                <m:r>
                                  <a:rPr lang="en-US" sz="1400" b="1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num>
                                  <m:den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den>
                                </m:f>
                                <m:d>
                                  <m:dPr>
                                    <m:ctrlP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  <m:r>
                                      <a:rPr lang="en-US" sz="1400" b="1" i="1" smtClean="0">
                                        <a:latin typeface="Cambria Math" panose="02040503050406030204" pitchFamily="18" charset="0"/>
                                      </a:rPr>
                                      <m:t>+</m:t>
                                    </m:r>
                                    <m:func>
                                      <m:funcPr>
                                        <m:ctrlPr>
                                          <a:rPr lang="en-US" sz="1400" b="1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funcPr>
                                      <m:fName>
                                        <m:sSup>
                                          <m:sSupPr>
                                            <m:ctrlPr>
                                              <a:rPr lang="en-US" sz="1400" b="1" i="1" smtClean="0"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a:rPr lang="en-US" sz="1400" b="1" i="0" smtClean="0">
                                                <a:latin typeface="Cambria Math" panose="02040503050406030204" pitchFamily="18" charset="0"/>
                                              </a:rPr>
                                              <m:t>𝐜𝐨𝐬</m:t>
                                            </m:r>
                                          </m:e>
                                          <m:sup>
                                            <m:r>
                                              <a:rPr lang="en-US" sz="1400" b="1" i="1" smtClean="0">
                                                <a:latin typeface="Cambria Math" panose="02040503050406030204" pitchFamily="18" charset="0"/>
                                              </a:rPr>
                                              <m:t>𝟐</m:t>
                                            </m:r>
                                          </m:sup>
                                        </m:sSup>
                                      </m:fName>
                                      <m:e>
                                        <m:r>
                                          <a:rPr lang="el-GR" sz="1400" b="1" i="1" smtClean="0">
                                            <a:latin typeface="Cambria Math" panose="02040503050406030204" pitchFamily="18" charset="0"/>
                                          </a:rPr>
                                          <m:t>𝝍</m:t>
                                        </m:r>
                                      </m:e>
                                    </m:func>
                                  </m:e>
                                </m:d>
                              </m:oMath>
                            </m:oMathPara>
                          </a14:m>
                          <a:endParaRPr lang="en-US" sz="1400" b="1" dirty="0"/>
                        </a:p>
                      </a:txBody>
                      <a:tcPr anchor="ctr"/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unpolarized</a:t>
                          </a:r>
                          <a:r>
                            <a:rPr lang="en-US" sz="1200" baseline="0" dirty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source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le 8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124041035"/>
                  </p:ext>
                </p:extLst>
              </p:nvPr>
            </p:nvGraphicFramePr>
            <p:xfrm>
              <a:off x="768307" y="4464626"/>
              <a:ext cx="7326822" cy="1603375"/>
            </p:xfrm>
            <a:graphic>
              <a:graphicData uri="http://schemas.openxmlformats.org/drawingml/2006/table">
                <a:tbl>
                  <a:tblPr firstRow="1" bandRow="1">
                    <a:tableStyleId>{5C22544A-7EE6-4342-B048-85BDC9FD1C3A}</a:tableStyleId>
                  </a:tblPr>
                  <a:tblGrid>
                    <a:gridCol w="3663411"/>
                    <a:gridCol w="3663411"/>
                  </a:tblGrid>
                  <a:tr h="370840"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Polarization</a:t>
                          </a:r>
                          <a:endParaRPr lang="en-US" dirty="0"/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r>
                            <a:rPr lang="en-US" dirty="0" smtClean="0"/>
                            <a:t>Description</a:t>
                          </a:r>
                          <a:endParaRPr lang="en-US" dirty="0"/>
                        </a:p>
                      </a:txBody>
                      <a:tcPr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33" t="-108197" r="-100832" b="-2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b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synchrotron vertical scattering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</a:tr>
                  <a:tr h="370840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33" t="-208197" r="-100832" b="-13606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synchrotron horizontal scattering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</a:tr>
                  <a:tr h="490855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anchor="ctr">
                        <a:blipFill rotWithShape="0">
                          <a:blip r:embed="rId4"/>
                          <a:stretch>
                            <a:fillRect l="-333" t="-232099" r="-100832" b="-24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en-US" sz="1200" dirty="0" err="1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unpolarized</a:t>
                          </a:r>
                          <a:r>
                            <a:rPr lang="en-US" sz="1200" baseline="0" dirty="0" smtClean="0">
                              <a:latin typeface="Adobe Gothic Std B" panose="020B0800000000000000" pitchFamily="34" charset="-128"/>
                              <a:ea typeface="Adobe Gothic Std B" panose="020B0800000000000000" pitchFamily="34" charset="-128"/>
                            </a:rPr>
                            <a:t> source</a:t>
                          </a:r>
                          <a:endParaRPr lang="en-US" sz="1200" dirty="0">
                            <a:latin typeface="Adobe Gothic Std B" panose="020B0800000000000000" pitchFamily="34" charset="-128"/>
                            <a:ea typeface="Adobe Gothic Std B" panose="020B0800000000000000" pitchFamily="34" charset="-128"/>
                          </a:endParaRPr>
                        </a:p>
                      </a:txBody>
                      <a:tcPr anchor="ctr"/>
                    </a:tc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527543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in scale: atom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5909" y="995083"/>
            <a:ext cx="3975100" cy="5450541"/>
            <a:chOff x="292100" y="995083"/>
            <a:chExt cx="3975100" cy="54505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" y="995083"/>
              <a:ext cx="3975100" cy="534443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48235" y="2904565"/>
              <a:ext cx="3558989" cy="3541059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66565" y="1033507"/>
                <a:ext cx="5145648" cy="49123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18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Atom has many electrons – phase shift occurring for electrons for scattering angle </a:t>
                </a:r>
                <a:r>
                  <a:rPr lang="en-US" sz="1800" dirty="0">
                    <a:latin typeface="Adobe Gothic Std B" panose="020B0800000000000000" pitchFamily="34" charset="-128"/>
                    <a:ea typeface="Adobe Gothic Std B" panose="020B0800000000000000" pitchFamily="34" charset="-128"/>
                    <a:cs typeface="Tahoma" panose="020B0604030504040204" pitchFamily="34" charset="0"/>
                  </a:rPr>
                  <a:t>≥0 </a:t>
                </a: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∆</m:t>
                      </m:r>
                      <m:r>
                        <a:rPr lang="en-US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𝜑</m:t>
                      </m:r>
                      <m:d>
                        <m:dPr>
                          <m:ctrlP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d>
                      <m:r>
                        <a:rPr lang="en-US" sz="180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d>
                        <m:d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𝒌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</m:ctrlPr>
                            </m:sSupPr>
                            <m:e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𝒌</m:t>
                              </m:r>
                            </m:e>
                            <m:sup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Adobe Gothic Std B" panose="020B0800000000000000" pitchFamily="34" charset="-128"/>
                                </a:rPr>
                                <m:t>′</m:t>
                              </m:r>
                            </m:sup>
                          </m:sSup>
                        </m:e>
                      </m:d>
                      <m:r>
                        <a:rPr lang="el-GR" sz="18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𝑸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∙</m:t>
                      </m:r>
                      <m:r>
                        <a:rPr lang="en-US" sz="1800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𝒓</m:t>
                      </m:r>
                    </m:oMath>
                  </m:oMathPara>
                </a14:m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𝒌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d>
                        <m:dPr>
                          <m:begChr m:val="|"/>
                          <m:endChr m:val="|"/>
                          <m:ctrlP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sz="1800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𝒌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′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f>
                        <m:fPr>
                          <m:type m:val="li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fPr>
                        <m:num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2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num>
                        <m:den>
                          <m:r>
                            <a:rPr lang="el-GR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𝜆</m:t>
                          </m:r>
                        </m:den>
                      </m:f>
                    </m:oMath>
                  </m:oMathPara>
                </a14:m>
                <a:endParaRPr lang="en-US" sz="1800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8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Q – wave vector transfer or scattering vector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18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This results in minor interference for different scattering angles</a:t>
                </a:r>
              </a:p>
              <a:p>
                <a:pPr>
                  <a:lnSpc>
                    <a:spcPct val="120000"/>
                  </a:lnSpc>
                </a:pPr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18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Total scattering of the atom: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1800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𝑟</m:t>
                          </m:r>
                        </m:e>
                        <m:sub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0</m:t>
                          </m:r>
                        </m:sub>
                      </m:sSub>
                      <m:sSup>
                        <m:sSupPr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𝑓</m:t>
                          </m:r>
                        </m:e>
                        <m: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𝑸</m:t>
                          </m:r>
                        </m:e>
                      </m:d>
                      <m:r>
                        <a:rPr lang="en-US" sz="1800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</m:t>
                      </m:r>
                      <m:r>
                        <a:rPr lang="en-US" sz="1800" b="1" i="1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−</m:t>
                      </m:r>
                      <m:sSub>
                        <m:sSubPr>
                          <m:ctrlPr>
                            <a:rPr lang="en-US" sz="1800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bPr>
                        <m:e>
                          <m:r>
                            <a:rPr lang="en-US" sz="1800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𝑟</m:t>
                          </m:r>
                        </m:e>
                        <m:sub>
                          <m:r>
                            <a:rPr lang="en-US" sz="1800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0</m:t>
                          </m:r>
                        </m:sub>
                      </m:sSub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US" sz="1800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sz="18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𝜌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  <m:sSup>
                            <m:sSupPr>
                              <m:ctrlP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𝑒</m:t>
                              </m:r>
                            </m:e>
                            <m:sup>
                              <m:r>
                                <a:rPr lang="en-US" sz="18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𝑸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r>
                                <a:rPr lang="en-US" sz="1800" b="1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𝒓</m:t>
                              </m:r>
                            </m:sup>
                          </m:sSup>
                          <m:r>
                            <a:rPr lang="en-US" sz="18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𝑑</m:t>
                          </m:r>
                          <m:r>
                            <a:rPr lang="en-US" sz="1800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𝒓</m:t>
                          </m:r>
                        </m:e>
                      </m:nary>
                    </m:oMath>
                  </m:oMathPara>
                </a14:m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𝜌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18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– electron density for a volume unit </a:t>
                </a:r>
                <a14:m>
                  <m:oMath xmlns:m="http://schemas.openxmlformats.org/officeDocument/2006/math">
                    <m:r>
                      <a:rPr lang="en-US" sz="18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𝑑</m:t>
                    </m:r>
                    <m:r>
                      <a:rPr lang="en-US" sz="1800" b="1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𝒓</m:t>
                    </m:r>
                  </m:oMath>
                </a14:m>
                <a:endParaRPr lang="en-US" sz="18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sz="1800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pPr>
                      <m:e>
                        <m:r>
                          <a:rPr lang="en-US" sz="1800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𝑓</m:t>
                        </m:r>
                      </m:e>
                      <m:sup>
                        <m:r>
                          <a:rPr lang="en-US" sz="1800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US" sz="18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dPr>
                      <m:e>
                        <m:r>
                          <a:rPr lang="en-US" sz="1800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𝑸</m:t>
                        </m:r>
                      </m:e>
                    </m:d>
                  </m:oMath>
                </a14:m>
                <a:r>
                  <a:rPr lang="en-US" sz="18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– atomic form factor</a:t>
                </a:r>
              </a:p>
              <a:p>
                <a:r>
                  <a:rPr lang="en-US" sz="1400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</a:t>
                </a: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565" y="1033507"/>
                <a:ext cx="5145648" cy="4912307"/>
              </a:xfrm>
              <a:prstGeom prst="rect">
                <a:avLst/>
              </a:prstGeom>
              <a:blipFill rotWithShape="0">
                <a:blip r:embed="rId3"/>
                <a:stretch>
                  <a:fillRect l="-947" r="-7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3063292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in scale: atom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5909" y="995083"/>
            <a:ext cx="3975100" cy="5450541"/>
            <a:chOff x="292100" y="995083"/>
            <a:chExt cx="3975100" cy="54505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" y="995083"/>
              <a:ext cx="3975100" cy="534443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48235" y="2904565"/>
              <a:ext cx="3558989" cy="3541059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66565" y="1033507"/>
                <a:ext cx="5145648" cy="335784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3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Electrons are quantum bodies with specific energies in an atom K, L, M, etc. </a:t>
                </a:r>
              </a:p>
              <a:p>
                <a:pPr marL="285750" indent="-285750">
                  <a:lnSpc>
                    <a:spcPct val="13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Dispersion corrections to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𝑸</m:t>
                        </m:r>
                      </m:e>
                    </m:d>
                  </m:oMath>
                </a14:m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 are introduced</a:t>
                </a:r>
              </a:p>
              <a:p>
                <a:pPr marL="285750" indent="-285750">
                  <a:lnSpc>
                    <a:spcPct val="13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Efficiency of scattering drops if incoming energy is smaller then, for example K edge energy (correction for bound electron):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dPr>
                      <m:e>
                        <m:r>
                          <a:rPr lang="en-US" b="1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ℏ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 marL="285750" indent="-285750">
                  <a:lnSpc>
                    <a:spcPct val="130000"/>
                  </a:lnSpc>
                  <a:spcAft>
                    <a:spcPts val="600"/>
                  </a:spcAft>
                  <a:buFontTx/>
                  <a:buChar char="-"/>
                </a:pPr>
                <a:r>
                  <a:rPr lang="en-US" b="1" dirty="0">
                    <a:latin typeface="Adobe Gothic Std B" panose="020B0800000000000000" pitchFamily="34" charset="-128"/>
                    <a:ea typeface="Adobe Gothic Std B" panose="020B0800000000000000" pitchFamily="34" charset="-128"/>
                  </a:rPr>
                  <a:t>Existence of K,L,M edges and resonant absorption corresponds to another term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𝑓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′</m:t>
                        </m:r>
                        <m:r>
                          <a:rPr lang="en-US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</m:ctrlPr>
                      </m:dPr>
                      <m:e>
                        <m:r>
                          <a:rPr lang="en-US" b="1" i="1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ℏ</m:t>
                        </m:r>
                        <m:r>
                          <a:rPr lang="en-US" b="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e>
                    </m:d>
                  </m:oMath>
                </a14:m>
                <a:endParaRPr lang="en-US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𝑸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,ℏ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𝑸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𝑖𝑓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565" y="1033507"/>
                <a:ext cx="5145648" cy="3357842"/>
              </a:xfrm>
              <a:prstGeom prst="rect">
                <a:avLst/>
              </a:prstGeom>
              <a:blipFill rotWithShape="0">
                <a:blip r:embed="rId3"/>
                <a:stretch>
                  <a:fillRect l="-710" r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3483" y="4497740"/>
            <a:ext cx="1848790" cy="1401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082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in scale: atom</a:t>
            </a:r>
          </a:p>
        </p:txBody>
      </p:sp>
      <p:grpSp>
        <p:nvGrpSpPr>
          <p:cNvPr id="6" name="Group 5"/>
          <p:cNvGrpSpPr/>
          <p:nvPr/>
        </p:nvGrpSpPr>
        <p:grpSpPr>
          <a:xfrm>
            <a:off x="85909" y="995083"/>
            <a:ext cx="3975100" cy="5450541"/>
            <a:chOff x="292100" y="995083"/>
            <a:chExt cx="3975100" cy="5450541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2100" y="995083"/>
              <a:ext cx="3975100" cy="5344430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 bwMode="auto">
            <a:xfrm>
              <a:off x="448235" y="2904565"/>
              <a:ext cx="3558989" cy="3541059"/>
            </a:xfrm>
            <a:prstGeom prst="rect">
              <a:avLst/>
            </a:prstGeom>
            <a:solidFill>
              <a:schemeClr val="tx2">
                <a:alpha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</a:pPr>
              <a:endParaRPr kumimoji="0" lang="en-US" sz="16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SimSun" panose="02010600030101010101" pitchFamily="2" charset="-122"/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666565" y="1033507"/>
                <a:ext cx="5145648" cy="4893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3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𝑓</m:t>
                      </m:r>
                      <m:d>
                        <m:dPr>
                          <m:ctrlP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𝑸</m:t>
                          </m:r>
                          <m:r>
                            <a:rPr lang="en-US" b="1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,ℏ</m:t>
                          </m:r>
                          <m:r>
                            <a:rPr lang="en-US" b="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0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𝑸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′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  <m:r>
                        <a:rPr lang="en-US" b="1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𝑖𝑓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′′</m:t>
                          </m:r>
                        </m:sup>
                      </m:sSup>
                      <m:d>
                        <m:dPr>
                          <m:ctrlP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dPr>
                        <m:e>
                          <m:r>
                            <a:rPr lang="en-US" b="1" i="1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ℏ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𝜔</m:t>
                          </m:r>
                        </m:e>
                      </m:d>
                    </m:oMath>
                  </m:oMathPara>
                </a14:m>
                <a:endParaRPr lang="en-US" sz="1400" b="1" dirty="0">
                  <a:latin typeface="Adobe Gothic Std B" panose="020B0800000000000000" pitchFamily="34" charset="-128"/>
                  <a:ea typeface="Adobe Gothic Std B" panose="020B0800000000000000" pitchFamily="34" charset="-128"/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66565" y="1033507"/>
                <a:ext cx="5145648" cy="4893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7144" y="1561296"/>
            <a:ext cx="4128247" cy="412824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304721" y="5466357"/>
            <a:ext cx="104067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Wikipedia.org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4885765" y="3854824"/>
            <a:ext cx="3449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O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5765" y="2548189"/>
            <a:ext cx="36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00B05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Cl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117326" y="2548189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DD3BD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Cl</a:t>
            </a:r>
            <a:r>
              <a:rPr lang="en-US" b="1" baseline="30000" dirty="0">
                <a:solidFill>
                  <a:srgbClr val="DD3BD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-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328281" y="1875164"/>
            <a:ext cx="41229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K</a:t>
            </a:r>
            <a:r>
              <a:rPr lang="en-US" b="1" baseline="30000" dirty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+</a:t>
            </a:r>
          </a:p>
        </p:txBody>
      </p:sp>
    </p:spTree>
    <p:extLst>
      <p:ext uri="{BB962C8B-B14F-4D97-AF65-F5344CB8AC3E}">
        <p14:creationId xmlns:p14="http://schemas.microsoft.com/office/powerpoint/2010/main" val="3429144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Growing in scale: crystal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09" y="995083"/>
            <a:ext cx="3975100" cy="534443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 bwMode="auto">
          <a:xfrm>
            <a:off x="110181" y="870293"/>
            <a:ext cx="3828916" cy="3585165"/>
          </a:xfrm>
          <a:prstGeom prst="rect">
            <a:avLst/>
          </a:prstGeom>
          <a:solidFill>
            <a:schemeClr val="tx2">
              <a:alpha val="5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</a:pPr>
            <a:endParaRPr kumimoji="0" lang="en-US" sz="1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SimSun" panose="02010600030101010101" pitchFamily="2" charset="-122"/>
            </a:endParaRPr>
          </a:p>
        </p:txBody>
      </p:sp>
      <p:grpSp>
        <p:nvGrpSpPr>
          <p:cNvPr id="20" name="Group 19"/>
          <p:cNvGrpSpPr/>
          <p:nvPr/>
        </p:nvGrpSpPr>
        <p:grpSpPr>
          <a:xfrm>
            <a:off x="4085281" y="1037301"/>
            <a:ext cx="5145648" cy="3457337"/>
            <a:chOff x="3666565" y="1033507"/>
            <a:chExt cx="5145648" cy="345733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5" name="TextBox 14"/>
                <p:cNvSpPr txBox="1"/>
                <p:nvPr/>
              </p:nvSpPr>
              <p:spPr>
                <a:xfrm>
                  <a:off x="3666565" y="1033507"/>
                  <a:ext cx="5145648" cy="292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>
                    <a:lnSpc>
                      <a:spcPct val="120000"/>
                    </a:lnSpc>
                  </a:pPr>
                  <a:r>
                    <a:rPr lang="en-US" dirty="0">
                      <a:latin typeface="Adobe Gothic Std B" panose="020B0800000000000000" pitchFamily="34" charset="-128"/>
                      <a:ea typeface="Adobe Gothic Std B" panose="020B0800000000000000" pitchFamily="34" charset="-128"/>
                    </a:rPr>
                    <a:t>Crystal has atoms arranged in a periodic fashion (long range order)</a:t>
                  </a:r>
                </a:p>
                <a:p>
                  <a:pPr>
                    <a:lnSpc>
                      <a:spcPct val="120000"/>
                    </a:lnSpc>
                  </a:pPr>
                  <a:endParaRPr lang="en-US" b="1" dirty="0">
                    <a:latin typeface="+mj-lt"/>
                    <a:ea typeface="Adobe Gothic Std B" panose="020B0800000000000000" pitchFamily="34" charset="-128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en-US" b="1" dirty="0">
                      <a:latin typeface="+mj-lt"/>
                      <a:ea typeface="Adobe Gothic Std B" panose="020B0800000000000000" pitchFamily="34" charset="-128"/>
                    </a:rPr>
                    <a:t>Bragg’s law</a:t>
                  </a:r>
                  <a:r>
                    <a:rPr lang="en-US" b="1" dirty="0">
                      <a:latin typeface="Adobe Gothic Std B" panose="020B0800000000000000" pitchFamily="34" charset="-128"/>
                      <a:ea typeface="Adobe Gothic Std B" panose="020B0800000000000000" pitchFamily="34" charset="-128"/>
                    </a:rPr>
                    <a:t>: </a:t>
                  </a:r>
                  <a14:m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𝑛</m:t>
                      </m:r>
                      <m:r>
                        <a:rPr lang="el-GR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𝜆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=2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Adobe Gothic Std B" panose="020B0800000000000000" pitchFamily="34" charset="-128"/>
                        </a:rPr>
                        <m:t>𝑑</m:t>
                      </m:r>
                      <m:func>
                        <m:funcPr>
                          <m:ctrlPr>
                            <a:rPr lang="en-US" i="1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  <a:ea typeface="Adobe Gothic Std B" panose="020B0800000000000000" pitchFamily="34" charset="-128"/>
                            </a:rPr>
                            <m:t>sin</m:t>
                          </m:r>
                        </m:fName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func>
                    </m:oMath>
                  </a14:m>
                  <a:endPara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endParaRPr>
                </a:p>
                <a:p>
                  <a:pPr>
                    <a:lnSpc>
                      <a:spcPct val="120000"/>
                    </a:lnSpc>
                  </a:pPr>
                  <a:endParaRPr lang="en-US" dirty="0">
                    <a:latin typeface="Adobe Gothic Std B" panose="020B0800000000000000" pitchFamily="34" charset="-128"/>
                    <a:ea typeface="Adobe Gothic Std B" panose="020B0800000000000000" pitchFamily="34" charset="-128"/>
                  </a:endParaRPr>
                </a:p>
                <a:p>
                  <a:pPr>
                    <a:lnSpc>
                      <a:spcPct val="120000"/>
                    </a:lnSpc>
                  </a:pPr>
                  <a:r>
                    <a:rPr lang="en-US" dirty="0">
                      <a:latin typeface="Adobe Gothic Std B" panose="020B0800000000000000" pitchFamily="34" charset="-128"/>
                      <a:ea typeface="Adobe Gothic Std B" panose="020B0800000000000000" pitchFamily="34" charset="-128"/>
                    </a:rPr>
                    <a:t>Crystal structure factor:</a:t>
                  </a:r>
                </a:p>
                <a:p>
                  <a:pPr>
                    <a:lnSpc>
                      <a:spcPct val="120000"/>
                    </a:lnSpc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180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  <m:t>𝐹</m:t>
                            </m:r>
                          </m:e>
                          <m:sup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  <m:t>𝑐𝑟𝑦𝑠𝑡𝑎𝑙</m:t>
                            </m:r>
                          </m:sup>
                        </m:sSup>
                        <m:d>
                          <m:d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</m:ctrlPr>
                          </m:dPr>
                          <m:e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  <m:t>𝑸</m:t>
                            </m:r>
                          </m:e>
                        </m:d>
                        <m:r>
                          <a:rPr lang="en-US" sz="1800" b="0" i="1" smtClean="0">
                            <a:latin typeface="Cambria Math" panose="02040503050406030204" pitchFamily="18" charset="0"/>
                            <a:ea typeface="Adobe Gothic Std B" panose="020B0800000000000000" pitchFamily="34" charset="-128"/>
                          </a:rPr>
                          <m:t>=</m:t>
                        </m:r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  <m:t>𝑗</m:t>
                            </m:r>
                          </m:sub>
                          <m:sup/>
                          <m:e>
                            <m:sSub>
                              <m:sSubPr>
                                <m:ctrlPr>
                                  <a:rPr lang="en-US" sz="1800" b="0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</m:ctrlPr>
                              </m:sSubPr>
                              <m:e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US" sz="1800" b="0" i="1" smtClean="0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𝑗</m:t>
                                </m:r>
                              </m:sub>
                            </m:sSub>
                          </m:e>
                        </m:nary>
                        <m:sSup>
                          <m:sSupPr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</m:ctrlPr>
                          </m:sSupPr>
                          <m:e>
                            <m:r>
                              <a:rPr lang="en-US" sz="1800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  <m:t>𝑒</m:t>
                            </m:r>
                          </m:e>
                          <m:sup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  <m:t>𝒊𝑸</m:t>
                            </m:r>
                            <m:r>
                              <a:rPr lang="en-US" sz="1800" b="1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sSub>
                              <m:sSubPr>
                                <m:ctrlP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𝒓</m:t>
                                </m:r>
                              </m:e>
                              <m:sub>
                                <m:r>
                                  <a:rPr lang="en-US" sz="1800" b="1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𝒋</m:t>
                                </m:r>
                              </m:sub>
                            </m:sSub>
                          </m:sup>
                        </m:sSup>
                        <m:nary>
                          <m:naryPr>
                            <m:chr m:val="∑"/>
                            <m:supHide m:val="on"/>
                            <m:ctrlPr>
                              <a:rPr lang="en-US" sz="1800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sz="1800" b="0" i="1" smtClean="0">
                                <a:latin typeface="Cambria Math" panose="02040503050406030204" pitchFamily="18" charset="0"/>
                                <a:ea typeface="Adobe Gothic Std B" panose="020B0800000000000000" pitchFamily="34" charset="-128"/>
                              </a:rPr>
                              <m:t>𝑛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sz="1800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</m:ctrlPr>
                              </m:sSupPr>
                              <m:e>
                                <m:r>
                                  <a:rPr lang="en-US" sz="1800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𝑒</m:t>
                                </m:r>
                              </m:e>
                              <m:sup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𝒊</m:t>
                                </m:r>
                                <m:r>
                                  <a:rPr lang="en-US" sz="18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Adobe Gothic Std B" panose="020B0800000000000000" pitchFamily="34" charset="-128"/>
                                  </a:rPr>
                                  <m:t>𝑸</m:t>
                                </m:r>
                                <m:r>
                                  <a:rPr lang="en-US" sz="1800" b="1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∙</m:t>
                                </m:r>
                                <m:sSub>
                                  <m:sSubPr>
                                    <m:ctrlP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𝑹</m:t>
                                    </m:r>
                                  </m:e>
                                  <m:sub>
                                    <m:r>
                                      <a:rPr lang="en-US" sz="1800" b="1" i="1" smtClean="0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𝒏</m:t>
                                    </m:r>
                                  </m:sub>
                                </m:sSub>
                              </m:sup>
                            </m:sSup>
                          </m:e>
                        </m:nary>
                      </m:oMath>
                    </m:oMathPara>
                  </a14:m>
                  <a:endParaRPr lang="en-US" sz="1800" dirty="0">
                    <a:latin typeface="Adobe Gothic Std B" panose="020B0800000000000000" pitchFamily="34" charset="-128"/>
                    <a:ea typeface="Adobe Gothic Std B" panose="020B0800000000000000" pitchFamily="34" charset="-128"/>
                  </a:endParaRPr>
                </a:p>
                <a:p>
                  <a:r>
                    <a:rPr lang="en-US" sz="1400" b="1" dirty="0">
                      <a:latin typeface="Adobe Gothic Std B" panose="020B0800000000000000" pitchFamily="34" charset="-128"/>
                      <a:ea typeface="Adobe Gothic Std B" panose="020B0800000000000000" pitchFamily="34" charset="-128"/>
                    </a:rPr>
                    <a:t> </a:t>
                  </a:r>
                </a:p>
              </p:txBody>
            </p:sp>
          </mc:Choice>
          <mc:Fallback xmlns="">
            <p:sp>
              <p:nvSpPr>
                <p:cNvPr id="15" name="TextBox 1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666565" y="1033507"/>
                  <a:ext cx="5145648" cy="2924775"/>
                </a:xfrm>
                <a:prstGeom prst="rect">
                  <a:avLst/>
                </a:prstGeom>
                <a:blipFill rotWithShape="0">
                  <a:blip r:embed="rId3"/>
                  <a:stretch>
                    <a:fillRect l="-59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16" name="Straight Connector 15"/>
            <p:cNvCxnSpPr/>
            <p:nvPr/>
          </p:nvCxnSpPr>
          <p:spPr bwMode="auto">
            <a:xfrm>
              <a:off x="5889812" y="3801036"/>
              <a:ext cx="1075764" cy="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7" name="Straight Connector 16"/>
            <p:cNvCxnSpPr/>
            <p:nvPr/>
          </p:nvCxnSpPr>
          <p:spPr bwMode="auto">
            <a:xfrm>
              <a:off x="6965576" y="3801036"/>
              <a:ext cx="1075764" cy="0"/>
            </a:xfrm>
            <a:prstGeom prst="line">
              <a:avLst/>
            </a:prstGeom>
            <a:solidFill>
              <a:schemeClr val="accent1"/>
            </a:solidFill>
            <a:ln w="22225" cap="flat" cmpd="sng" algn="ctr">
              <a:solidFill>
                <a:schemeClr val="accent1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8" name="TextBox 17"/>
            <p:cNvSpPr txBox="1"/>
            <p:nvPr/>
          </p:nvSpPr>
          <p:spPr>
            <a:xfrm>
              <a:off x="5889812" y="3890680"/>
              <a:ext cx="777777" cy="60016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unit cell</a:t>
              </a:r>
            </a:p>
            <a:p>
              <a:r>
                <a:rPr lang="en-US" sz="11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structure</a:t>
              </a:r>
            </a:p>
            <a:p>
              <a:r>
                <a:rPr lang="en-US" sz="11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factor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6965576" y="3884394"/>
              <a:ext cx="89800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100" dirty="0">
                  <a:latin typeface="Adobe Gothic Std B" panose="020B0800000000000000" pitchFamily="34" charset="-128"/>
                  <a:ea typeface="Adobe Gothic Std B" panose="020B0800000000000000" pitchFamily="34" charset="-128"/>
                </a:rPr>
                <a:t>lattice sum</a:t>
              </a:r>
            </a:p>
          </p:txBody>
        </p:sp>
      </p:grpSp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5281" y="4288449"/>
            <a:ext cx="1616142" cy="1736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02788"/>
      </p:ext>
    </p:extLst>
  </p:cSld>
  <p:clrMapOvr>
    <a:masterClrMapping/>
  </p:clrMapOvr>
</p:sld>
</file>

<file path=ppt/theme/theme1.xml><?xml version="1.0" encoding="utf-8"?>
<a:theme xmlns:a="http://schemas.openxmlformats.org/drawingml/2006/main" name="2_DESY_Vortrag_3-1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00A5EB"/>
      </a:accent1>
      <a:accent2>
        <a:srgbClr val="F28E00"/>
      </a:accent2>
      <a:accent3>
        <a:srgbClr val="FFFFFF"/>
      </a:accent3>
      <a:accent4>
        <a:srgbClr val="000000"/>
      </a:accent4>
      <a:accent5>
        <a:srgbClr val="AACFF3"/>
      </a:accent5>
      <a:accent6>
        <a:srgbClr val="DB8000"/>
      </a:accent6>
      <a:hlink>
        <a:srgbClr val="00A5EB"/>
      </a:hlink>
      <a:folHlink>
        <a:srgbClr val="808080"/>
      </a:folHlink>
    </a:clrScheme>
    <a:fontScheme name="2_DESY_Vortrag_3-1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tabLst/>
          <a:defRPr kumimoji="0" lang="zh-CN" altLang="en-US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SimSun" panose="02010600030101010101" pitchFamily="2" charset="-122"/>
          </a:defRPr>
        </a:defPPr>
      </a:lst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FFFFFF"/>
      </a:dk2>
      <a:lt2>
        <a:srgbClr val="808080"/>
      </a:lt2>
      <a:accent1>
        <a:srgbClr val="00A5EB"/>
      </a:accent1>
      <a:accent2>
        <a:srgbClr val="F28E00"/>
      </a:accent2>
      <a:accent3>
        <a:srgbClr val="FFFFFF"/>
      </a:accent3>
      <a:accent4>
        <a:srgbClr val="000000"/>
      </a:accent4>
      <a:accent5>
        <a:srgbClr val="AACFF3"/>
      </a:accent5>
      <a:accent6>
        <a:srgbClr val="DB8000"/>
      </a:accent6>
      <a:hlink>
        <a:srgbClr val="00A5EB"/>
      </a:hlink>
      <a:folHlink>
        <a:srgbClr val="80808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Pages>0</Pages>
  <Words>1461</Words>
  <Characters>0</Characters>
  <Application>Microsoft Office PowerPoint</Application>
  <DocSecurity>0</DocSecurity>
  <PresentationFormat>On-screen Show (4:3)</PresentationFormat>
  <Lines>0</Lines>
  <Paragraphs>312</Paragraphs>
  <Slides>41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Adobe Gothic Std B</vt:lpstr>
      <vt:lpstr>Arial</vt:lpstr>
      <vt:lpstr>Arial Black</vt:lpstr>
      <vt:lpstr>Cambria Math</vt:lpstr>
      <vt:lpstr>Tahoma</vt:lpstr>
      <vt:lpstr>Wingdings</vt:lpstr>
      <vt:lpstr>2_DESY_Vortrag_3-1</vt:lpstr>
      <vt:lpstr>X-ray diffraction at extreme conditions: tools and practice</vt:lpstr>
      <vt:lpstr>Classification of compression experiments</vt:lpstr>
      <vt:lpstr>X-rays and interaction with matter</vt:lpstr>
      <vt:lpstr>Thomson scattering – by an e-</vt:lpstr>
      <vt:lpstr>Thomson scattering – by an e-</vt:lpstr>
      <vt:lpstr>Growing in scale: atom</vt:lpstr>
      <vt:lpstr>Growing in scale: atom</vt:lpstr>
      <vt:lpstr>Growing in scale: atom</vt:lpstr>
      <vt:lpstr>Growing in scale: crystal</vt:lpstr>
      <vt:lpstr>Growing in scale: crystal</vt:lpstr>
      <vt:lpstr>Growing in scale: crystal – monochromatic X-ray</vt:lpstr>
      <vt:lpstr>Growing in scale: crystal – polychromatic X-ray</vt:lpstr>
      <vt:lpstr>Magnetic interactions</vt:lpstr>
      <vt:lpstr>X-ray signal</vt:lpstr>
      <vt:lpstr>X-ray signal: Compton scattering</vt:lpstr>
      <vt:lpstr>X-ray signal: Compton scattering</vt:lpstr>
      <vt:lpstr>X-ray signal</vt:lpstr>
      <vt:lpstr>X-ray signal: photo electrons &amp; fluorescence</vt:lpstr>
      <vt:lpstr>Absorption</vt:lpstr>
      <vt:lpstr>X-ray diffraction and HP environments</vt:lpstr>
      <vt:lpstr>X-ray diffraction and HP environments</vt:lpstr>
      <vt:lpstr>X-ray diffraction and HP environments</vt:lpstr>
      <vt:lpstr>X-ray diffraction and HP environments</vt:lpstr>
      <vt:lpstr>Examples: DAC</vt:lpstr>
      <vt:lpstr>Examples: Multianvil</vt:lpstr>
      <vt:lpstr>How to fight undesirable signal?</vt:lpstr>
      <vt:lpstr>Useful X-ray  scattering  signal</vt:lpstr>
      <vt:lpstr>PowerPoint Presentation</vt:lpstr>
      <vt:lpstr>X-ray diffraction on crystalline solids</vt:lpstr>
      <vt:lpstr>Powder vs Single crystal</vt:lpstr>
      <vt:lpstr>Intensity from X-ray diffraction on crystalline solids</vt:lpstr>
      <vt:lpstr>Scale factor: Powder vs Single crystal for High Pressure</vt:lpstr>
      <vt:lpstr>Intensity multipliers  - Lorentz factor </vt:lpstr>
      <vt:lpstr>Intensity multipliers  - Lorentz factor </vt:lpstr>
      <vt:lpstr>Preferred orientation T_hkl ; only powders</vt:lpstr>
      <vt:lpstr>Preferred orientation T_hkl ; only powders</vt:lpstr>
      <vt:lpstr>Extinction factor E_hkl - mostly for single crystals</vt:lpstr>
      <vt:lpstr>Structure factor F_hkl=F(h) - structure contribution</vt:lpstr>
      <vt:lpstr>Thermal parameters: isotropic approximation</vt:lpstr>
      <vt:lpstr>Thermal parameters</vt:lpstr>
      <vt:lpstr>Take away:</vt:lpstr>
    </vt:vector>
  </TitlesOfParts>
  <Manager/>
  <Company>DESY</Company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Folie 1</dc:title>
  <dc:subject/>
  <dc:creator>sommera</dc:creator>
  <cp:keywords/>
  <dc:description/>
  <cp:lastModifiedBy>Konstantin Glazyrin</cp:lastModifiedBy>
  <cp:revision>833</cp:revision>
  <dcterms:created xsi:type="dcterms:W3CDTF">2008-04-14T12:45:00Z</dcterms:created>
  <dcterms:modified xsi:type="dcterms:W3CDTF">2019-02-04T08:51:37Z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1033-9.1.0.5152</vt:lpwstr>
  </property>
</Properties>
</file>